
<file path=[Content_Types].xml><?xml version="1.0" encoding="utf-8"?>
<Types xmlns="http://schemas.openxmlformats.org/package/2006/content-types">
  <Default Extension="rels" ContentType="application/vnd.openxmlformats-package.relationships+xml"/>
  <Default Extension="xml" ContentType="application/xml"/>
  <Default Extension="svg" ContentType="image/svg+xml"/>
  <Override PartName="/ppt/presentation.xml" ContentType="application/vnd.openxmlformats-officedocument.presentationml.presentation.main+xml"/>
  <Override PartName="/ppt/presProps.xml" ContentType="application/vnd.openxmlformats-officedocument.presentationml.presProps+xml"/>
  <Override PartName="/ppt/tableStyles.xml" ContentType="application/vnd.openxmlformats-officedocument.presentationml.tableStyles+xml"/>
  <Override PartName="/ppt/viewProps.xml" ContentType="application/vnd.openxmlformats-officedocument.presentationml.viewProps+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slideMasters/slideMaster1.xml" ContentType="application/vnd.openxmlformats-officedocument.presentationml.slideMaster+xml"/>
  <Override PartName="/ppt/theme/theme1.xml" ContentType="application/vnd.openxmlformats-officedocument.theme+xml"/>
  <Override PartName="/ppt/slideLayouts/slideLayout1.xml" ContentType="application/vnd.openxmlformats-officedocument.presentationml.slideLayout+xml"/>
  <Override PartName="/ppt/slides/slide1.xml" ContentType="application/vnd.openxmlformats-officedocument.presentationml.slide+xml"/>
  <Override PartName="/ppt/notesSlides/notesSlide1.xml" ContentType="application/vnd.openxmlformats-officedocument.presentationml.notesSlide+xml"/>
  <Default Extension="gif" ContentType="image/gif"/>
  <Default Extension="jpg" ContentType="image/jpeg"/>
  <Default Extension="jpeg" ContentType="image/jpeg"/>
  <Default Extension="png" ContentType="image/png"/>
  <Default Extension="xlsx" ContentType="application/vnd.openxmlformats-officedocument.spreadsheetml.sheet"/>
</Types>
</file>

<file path=_rels/.rels><?xml version="1.0" encoding="UTF-8" standalone="yes"?>
<Relationships xmlns="http://schemas.openxmlformats.org/package/2006/relationships">
  <Relationship Id="rId1" Type="http://schemas.openxmlformats.org/officeDocument/2006/relationships/officeDocument" Target="ppt/presentation.xml"/>
  <Relationship Id="rId2" Type="http://schemas.openxmlformats.org/package/2006/relationships/metadata/core-properties" Target="docProps/core.xml"/>
  <Relationship Id="rId3" Type="http://schemas.openxmlformats.org/officeDocument/2006/relationships/extended-properties" Target="docProps/app.xml"/>
  <Relationship Id="rId4" Type="http://schemas.openxmlformats.org/officeDocument/2006/relationships/custom-properties" Target="docProps/custom.xml"/>
</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sldIdLst>
    <p:sldId id="256" r:id="rId3"/>
  </p:sldIdLst>
  <p:sldSz cx="9144000" cy="6858000" type="screen4x3"/>
  <p:notesSz cx="6858000" cy="9144000"/>
  <p:defaultTextStyle>
    <a:defPPr>
      <a:defRPr lang="fr-FR"/>
    </a:defPPr>
    <a:lvl1pPr algn="l" defTabSz="914400" eaLnBrk="1" hangingPunct="1" latinLnBrk="0" marL="0" rtl="0">
      <a:defRPr kern="1200" sz="1800">
        <a:solidFill>
          <a:schemeClr val="tx1"/>
        </a:solidFill>
        <a:latin typeface="+mn-lt"/>
        <a:ea typeface="+mn-ea"/>
        <a:cs typeface="+mn-cs"/>
      </a:defRPr>
    </a:lvl1pPr>
    <a:lvl2pPr algn="l" defTabSz="914400" eaLnBrk="1" hangingPunct="1" latinLnBrk="0" marL="457200" rtl="0">
      <a:defRPr kern="1200" sz="1800">
        <a:solidFill>
          <a:schemeClr val="tx1"/>
        </a:solidFill>
        <a:latin typeface="+mn-lt"/>
        <a:ea typeface="+mn-ea"/>
        <a:cs typeface="+mn-cs"/>
      </a:defRPr>
    </a:lvl2pPr>
    <a:lvl3pPr algn="l" defTabSz="914400" eaLnBrk="1" hangingPunct="1" latinLnBrk="0" marL="914400" rtl="0">
      <a:defRPr kern="1200" sz="1800">
        <a:solidFill>
          <a:schemeClr val="tx1"/>
        </a:solidFill>
        <a:latin typeface="+mn-lt"/>
        <a:ea typeface="+mn-ea"/>
        <a:cs typeface="+mn-cs"/>
      </a:defRPr>
    </a:lvl3pPr>
    <a:lvl4pPr algn="l" defTabSz="914400" eaLnBrk="1" hangingPunct="1" latinLnBrk="0" marL="1371600" rtl="0">
      <a:defRPr kern="1200" sz="1800">
        <a:solidFill>
          <a:schemeClr val="tx1"/>
        </a:solidFill>
        <a:latin typeface="+mn-lt"/>
        <a:ea typeface="+mn-ea"/>
        <a:cs typeface="+mn-cs"/>
      </a:defRPr>
    </a:lvl4pPr>
    <a:lvl5pPr algn="l" defTabSz="914400" eaLnBrk="1" hangingPunct="1" latinLnBrk="0" marL="1828800" rtl="0">
      <a:defRPr kern="1200" sz="1800">
        <a:solidFill>
          <a:schemeClr val="tx1"/>
        </a:solidFill>
        <a:latin typeface="+mn-lt"/>
        <a:ea typeface="+mn-ea"/>
        <a:cs typeface="+mn-cs"/>
      </a:defRPr>
    </a:lvl5pPr>
    <a:lvl6pPr algn="l" defTabSz="914400" eaLnBrk="1" hangingPunct="1" latinLnBrk="0" marL="2286000" rtl="0">
      <a:defRPr kern="1200" sz="1800">
        <a:solidFill>
          <a:schemeClr val="tx1"/>
        </a:solidFill>
        <a:latin typeface="+mn-lt"/>
        <a:ea typeface="+mn-ea"/>
        <a:cs typeface="+mn-cs"/>
      </a:defRPr>
    </a:lvl6pPr>
    <a:lvl7pPr algn="l" defTabSz="914400" eaLnBrk="1" hangingPunct="1" latinLnBrk="0" marL="2743200" rtl="0">
      <a:defRPr kern="1200" sz="1800">
        <a:solidFill>
          <a:schemeClr val="tx1"/>
        </a:solidFill>
        <a:latin typeface="+mn-lt"/>
        <a:ea typeface="+mn-ea"/>
        <a:cs typeface="+mn-cs"/>
      </a:defRPr>
    </a:lvl7pPr>
    <a:lvl8pPr algn="l" defTabSz="914400" eaLnBrk="1" hangingPunct="1" latinLnBrk="0" marL="3200400" rtl="0">
      <a:defRPr kern="1200" sz="1800">
        <a:solidFill>
          <a:schemeClr val="tx1"/>
        </a:solidFill>
        <a:latin typeface="+mn-lt"/>
        <a:ea typeface="+mn-ea"/>
        <a:cs typeface="+mn-cs"/>
      </a:defRPr>
    </a:lvl8pPr>
    <a:lvl9pPr algn="l" defTabSz="914400" eaLnBrk="1" hangingPunct="1" latinLnBrk="0" marL="3657600" rtl="0">
      <a:defRPr kern="1200" sz="18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p:presen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showComments="0" lastView="sldView">
  <p:slideViewPr>
    <p:cSldViewPr>
      <p:cViewPr>
        <p:scale>
          <a:sx d="100" n="100"/>
          <a:sy d="100" n="100"/>
        </p:scale>
        <p:origin x="0" y="0"/>
      </p:cViewPr>
    </p:cSldViewPr>
  </p:slideViewPr>
</p:viewPr>
</file>

<file path=ppt/_rels/presentation.xml.rels><?xml version="1.0" encoding="UTF-8" standalone="yes"?>
<Relationships xmlns="http://schemas.openxmlformats.org/package/2006/relationships">
  <Relationship Id="rId1" Type="http://schemas.openxmlformats.org/officeDocument/2006/relationships/slideMaster" Target="slideMasters/slideMaster1.xml"/>
  <Relationship Id="rId2" Type="http://schemas.openxmlformats.org/officeDocument/2006/relationships/theme" Target="theme/theme1.xml"/>
  <Relationship Id="rId3" Type="http://schemas.openxmlformats.org/officeDocument/2006/relationships/slide" Target="slides/slide1.xml"/>
  <Relationship Id="rId4" Type="http://schemas.openxmlformats.org/officeDocument/2006/relationships/presProps" Target="presProps.xml"/>
  <Relationship Id="rId5" Type="http://schemas.openxmlformats.org/officeDocument/2006/relationships/viewProps" Target="viewProps.xml"/>
  <Relationship Id="rId6" Type="http://schemas.openxmlformats.org/officeDocument/2006/relationships/tableStyles" Target="tableStyles.xml"/>
</Relationships>

</file>

<file path=ppt/notesSlides/notesSlide1.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0" y="0"/>
            <a:ext cx="0" cy="0"/>
          </a:xfrm>
          <a:prstGeom prst="rect">
            <a:avLst/>
          </a:prstGeom>
          <a:noFill/>
          <a:ln w="12700">
            <a:solidFill>
              <a:prstClr val="black"/>
            </a:solidFill>
          </a:ln>
        </p:spPr>
      </p:sp>
      <p:sp>
        <p:nvSpPr>
          <p:cNvPr id="3" name="Notes Placeholder"/>
          <p:cNvSpPr>
            <a:spLocks noGrp="1"/>
          </p:cNvSpPr>
          <p:nvPr>
            <p:ph type="body" idx="1"/>
          </p:nvPr>
        </p:nvSpPr>
        <p:spPr>
          <a:xfrm>
            <a:off x="0" y="0"/>
            <a:ext cx="5486400" cy="3600450"/>
          </a:xfrm>
          <a:prstGeom prst="rect">
            <a:avLst/>
          </a:prstGeom>
        </p:spPr>
        <p:txBody>
          <a:bodyPr/>
          <a:lstStyle/>
          <a:p>
            <a:pPr algn="l" rtl="0" fontAlgn="base" marL="0" marR="0" indent="0" lvl="0">
              <a:lnSpc>
                <a:spcPct val="100000"/>
              </a:lnSpc>
              <a:spcBef>
                <a:spcPts val="0"/>
              </a:spcBef>
              <a:spcAft>
                <a:spcPts val="0"/>
              </a:spcAft>
            </a:pPr>
            <a:r>
              <a:rPr lang="en-US" sz="1000" spc="0" u="none">
                <a:solidFill>
                  <a:srgbClr val="000000">
                    <a:alpha val="100000"/>
                  </a:srgbClr>
                </a:solidFill>
                <a:latin typeface="Calibri"/>
              </a:rPr>
              <a:t><![CDATA[Introduction
End-stage renal disease (ESRD) is an important complication of diabetes, which is the leading cause of ESRD worldwide The aim of the study was a comparative analysis of all-cause mortality in patients with ESRD with diagnosed diabetes mellitus (DM) and no diagnosed DM.
Material and methods
Data for the analysis were obtained from the resources of the Polish National Health Fund, and they concerned patients with end-stage renal disease from the entire population of Polish patients in the period from 01.01.2011 to 31.12.2013. In addition, the period from 01.01.2012 to 31.12.2012 was analysed for two subpopulations: diabetic and non-diabetic patients.
Results
The all-cause mortality in patients with end-stage renal disease in Poland per 100,000 representatives of the general population was 17.7, 15.9, and 12.50 persons in 2011, 2012, and 2013, respectively. The all-cause mortality rates for patients with ESRD and diabetes in Poland in 2012 were more than 15 times higher, for both men and women, than the all-cause mortality rates for non-diabetic patients with ESRD. Mortality in the study group of diabetic men with ESRD amounted to 147.59 ±29.07/100,000 men, whereas in the study group of diabetic women with ESRD it was 105.13 ±26.77/100,000 women. Regarding non-diabetic men with ESRD and non-diabetic women with ESRD, mortality amounted to 9.58 ±6.29/100,000 and 6.87 ±2.27/100,000 men and women, respectively.
Conclusions
The occurrence of diabetes in patients with ESRD significantly increases the risk of death compared to patients with ESRD without diabetes.
]]></a:t>
            </a:r>
          </a:p>
        </p:txBody>
      </p:sp>
    </p:spTree>
  </p:cSld>
</p:notes>
</file>

<file path=ppt/slideLayouts/_rels/slideLayout1.xml.rels><?xml version="1.0" encoding="UTF-8" standalone="yes"?>
<Relationships xmlns="http://schemas.openxmlformats.org/package/2006/relationships">
  <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p:spTree>
      <p:nvGrpSpPr>
        <p:cNvPr id="1" name=""/>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theme" Target="../theme/theme1.xml"/>
</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478138079" r:id="rId1"/>
  </p:sldLayoutIdLst>
  <p:txStyles>
    <p:titleStyle>
      <a:lvl1pPr algn="ctr">
        <a:defRPr sz="4400" kern="1200">
          <a:solidFill>
            <a:schemeClr val="lt1"/>
          </a:solidFill>
        </a:defRPr>
      </a:lvl1pPr>
      <a:extLst/>
    </p:titleStyle>
    <p:bodyStyle>
      <a:lvl1pPr algn="ctr" indent="-324900">
        <a:defRPr sz="3200" kern="1200">
          <a:solidFill>
            <a:schemeClr val="tx1"/>
          </a:solidFill>
        </a:defRPr>
      </a:lvl1pPr>
      <a:extLst/>
    </p:bodyStyle>
    <p:otherStyle>
      <a:defPPr algn="ctr">
        <a:defRPr kern="1200">
          <a:solidFill>
            <a:schemeClr val="tx1"/>
          </a:solidFill>
        </a:defRPr>
      </a:defPPr>
      <a:extLst/>
    </p:otherStyle>
  </p:txStyles>
</p:sldMaster>
</file>

<file path=ppt/slides/_rels/slide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image" Target="../media/106183_4b6781.jpg"/>
  <Relationship Id="rId3" Type="http://schemas.openxmlformats.org/officeDocument/2006/relationships/image" Target="../media/ams-logo-new-js2.png"/>
  <Relationship Id="rId4" Type="http://schemas.openxmlformats.org/officeDocument/2006/relationships/notesSlide" Target="../notesSlides/notesSlide1.xml"/>
</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95250"/>
          <a:ext cx="9144000" cy="6858000"/>
          <a:chOff x="0" y="95250"/>
          <a:chExt cx="9144000" cy="6858000"/>
        </a:xfrm>
      </p:grpSpPr>
      <p:sp>
        <p:nvSpPr>
          <p:cNvPr id="1" name=""/>
          <p:cNvSpPr txBox="1"/>
          <p:nvPr/>
        </p:nvSpPr>
        <p:spPr>
          <a:xfrm>
            <a:off x="285750" y="95250"/>
            <a:ext cx="8572500" cy="762000"/>
          </a:xfrm>
          <a:prstGeom prst="rect">
            <a:avLst/>
          </a:prstGeom>
          <a:noFill/>
        </p:spPr>
        <p:txBody>
          <a:bodyPr rtlCol="0" bIns="45720" lIns="91440" rIns="91440" tIns="45720">
            <a:spAutoFit/>
          </a:bodyPr>
          <a:lstStyle/>
          <a:p>
            <a:pPr algn="ctr" rtl="0" fontAlgn="base" marL="0" marR="0" indent="0" lvl="0">
              <a:lnSpc>
                <a:spcPct val="100000"/>
              </a:lnSpc>
              <a:spcBef>
                <a:spcPts val="0"/>
              </a:spcBef>
              <a:spcAft>
                <a:spcPts val="0"/>
              </a:spcAft>
            </a:pPr>
            <a:r>
              <a:rPr lang="en-US" sz="1400" spc="0" u="none">
                <a:solidFill>
                  <a:srgbClr val="000000">
                    <a:alpha val="100000"/>
                  </a:srgbClr>
                </a:solidFill>
                <a:latin typeface="Calibri"/>
              </a:rPr>
              <a:t><![CDATA[The association of diabetes with all-cause mortality in patients with end-stage renal disease compared to the general population in Poland – a comparative analysis]]></a:t>
            </a:r>
          </a:p>
        </p:txBody>
      </p:sp>
      <p:cxnSp>
        <p:nvCxnSpPr>
          <p:cNvPr id="2" name=""/>
          <p:cNvCxnSpPr/>
          <p:nvPr/>
        </p:nvCxnSpPr>
        <p:spPr>
          <a:xfrm>
            <a:off x="0" y="6000750"/>
            <a:ext cx="9144000" cy="0"/>
          </a:xfrm>
          <a:prstGeom prst="line">
            <a:avLst/>
          </a:prstGeom>
          <a:ln w="12700" cap="flat" cmpd="sng" algn="ctr">
            <a:solidFill>
              <a:srgbClr val="DDDDDD">
                <a:alpha val="100000"/>
              </a:srgbClr>
            </a:solidFill>
            <a:prstDash val="solid"/>
            <a:round/>
            <a:headEnd type="none" w="med" len="med"/>
            <a:tailEnd type="none" w="med" len="med"/>
          </a:ln>
        </p:spPr>
      </p:cxnSp>
      <p:pic>
        <p:nvPicPr>
          <p:cNvPr id="3" name="PHPPresentation logo" descr="PHPPresentation logo"/>
          <p:cNvPicPr>
            <a:picLocks noChangeAspect="1"/>
          </p:cNvPicPr>
          <p:nvPr/>
        </p:nvPicPr>
        <p:blipFill>
          <a:blip r:embed="rId2"/>
          <a:stretch>
            <a:fillRect/>
          </a:stretch>
        </p:blipFill>
        <p:spPr>
          <a:xfrm>
            <a:off x="3143250" y="952500"/>
            <a:ext cx="2857500" cy="942975"/>
          </a:xfrm>
          <a:prstGeom prst="rect">
            <a:avLst/>
          </a:prstGeom>
          <a:noFill/>
          <a:effectLst>
            <a:outerShdw blurRad="57150" dist="95250" dir="2700000" algn="br" rotWithShape="0">
              <a:srgbClr val="000000">
                <a:alpha val="50000"/>
              </a:srgbClr>
            </a:outerShdw>
          </a:effectLst>
        </p:spPr>
      </p:pic>
      <p:sp>
        <p:nvSpPr>
          <p:cNvPr id="4" name=""/>
          <p:cNvSpPr txBox="1"/>
          <p:nvPr/>
        </p:nvSpPr>
        <p:spPr>
          <a:xfrm>
            <a:off x="0" y="6000750"/>
            <a:ext cx="7239000" cy="857250"/>
          </a:xfrm>
          <a:prstGeom prst="rect">
            <a:avLst/>
          </a:prstGeom>
          <a:noFill/>
        </p:spPr>
        <p:txBody>
          <a:bodyPr anchor="ctr" rtlCol="0" bIns="45720" lIns="91440" rIns="91440" tIns="45720">
            <a:spAutoFit/>
          </a:bodyPr>
          <a:lstStyle/>
          <a:p>
            <a:pPr algn="l" rtl="0" fontAlgn="ctr" marL="190500" marR="0" indent="0" lvl="0">
              <a:lnSpc>
                <a:spcPct val="100000"/>
              </a:lnSpc>
              <a:spcBef>
                <a:spcPts val="0"/>
              </a:spcBef>
              <a:spcAft>
                <a:spcPts val="0"/>
              </a:spcAft>
            </a:pPr>
            <a:r>
              <a:rPr lang="en-US" b="1" sz="1400" spc="0" u="none">
                <a:solidFill>
                  <a:srgbClr val="000000">
                    <a:alpha val="100000"/>
                  </a:srgbClr>
                </a:solidFill>
                <a:latin typeface="Calibri"/>
              </a:rPr>
              <a:t><![CDATA[DOI: ]]></a:t>
            </a:r>
            <a:r>
              <a:rPr lang="en-US" sz="1400" spc="0" u="none">
                <a:solidFill>
                  <a:srgbClr val="000000">
                    <a:alpha val="100000"/>
                  </a:srgbClr>
                </a:solidFill>
                <a:latin typeface="Calibri"/>
              </a:rPr>
              <a:t><![CDATA[10.5114/aoms.2020.94955]]></a:t>
            </a:r>
          </a:p>
          <a:p>
            <a:pPr algn="l" rtl="0" fontAlgn="ctr" marL="190500" marR="0" indent="0" lvl="0">
              <a:lnSpc>
                <a:spcPct val="100000"/>
              </a:lnSpc>
              <a:spcBef>
                <a:spcPts val="0"/>
              </a:spcBef>
              <a:spcAft>
                <a:spcPts val="0"/>
              </a:spcAft>
            </a:pPr>
            <a:r>
              <a:rPr lang="en-US" sz="1200" spc="0" u="none">
                <a:solidFill>
                  <a:srgbClr val="000000">
                    <a:alpha val="100000"/>
                  </a:srgbClr>
                </a:solidFill>
                <a:latin typeface="Calibri"/>
              </a:rPr>
              <a:t><![CDATA[Arch Med Sci 2022;18(2):314-319]]></a:t>
            </a:r>
          </a:p>
        </p:txBody>
      </p:sp>
      <p:pic>
        <p:nvPicPr>
          <p:cNvPr id="5" name="" descr=""/>
          <p:cNvPicPr>
            <a:picLocks noChangeAspect="1"/>
          </p:cNvPicPr>
          <p:nvPr/>
        </p:nvPicPr>
        <p:blipFill>
          <a:blip r:embed="rId3"/>
          <a:stretch>
            <a:fillRect/>
          </a:stretch>
        </p:blipFill>
        <p:spPr>
          <a:xfrm>
            <a:off x="7715250" y="6581775"/>
            <a:ext cx="952500" cy="180975"/>
          </a:xfrm>
          <a:prstGeom prst="rect">
            <a:avLst/>
          </a:prstGeom>
          <a:noFill/>
        </p:spPr>
      </p:pic>
    </p:spTree>
  </p:cSld>
  <p:clrMapOvr>
    <a:masterClrMapping/>
  </p:clrMapOvr>
</p:sld>
</file>

<file path=ppt/theme/theme1.xml><?xml version="1.0" encoding="utf-8"?>
<a:theme xmlns:a="http://schemas.openxmlformats.org/drawingml/2006/main" name="Theme54">
  <a:themeElements>
    <a:clrScheme name="Theme54">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Theme54">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Theme54">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r="5400000" dist="20000" rotWithShape="0">
              <a:srgbClr val="000000">
                <a:alpha val="38000"/>
              </a:srgbClr>
            </a:outerShdw>
          </a:effectLst>
        </a:effectStyle>
        <a:effectStyle>
          <a:effectLst>
            <a:outerShdw blurRad="40000" dir="5400000" dist="23000" rotWithShape="0">
              <a:srgbClr val="000000">
                <a:alpha val="35"/>
              </a:srgbClr>
            </a:outerShdw>
          </a:effectLst>
        </a:effectStyle>
        <a:effectStyle>
          <a:effectLst>
            <a:outerShdw blurRad="40000" dir="5400000" dist="23000" rotWithShape="0">
              <a:srgbClr val="000000">
                <a:alpha val="35000"/>
              </a:srgbClr>
            </a:outerShdw>
          </a:effectLst>
          <a:scene3d>
            <a:camera prst="orthographicFront">
              <a:rot lat="0" lon="0" rev="0"/>
            </a:camera>
            <a:lightRig dir="t" rig="threePt">
              <a:rot lat="0" lon="0" rev="1200000"/>
            </a:lightRig>
          </a:scene3d>
          <a:sp3d>
            <a:bevelT h="25400" w="635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b="180000" l="50000" r="50000" t="-80000"/>
          </a:path>
        </a:gradFill>
        <a:gradFill rotWithShape="1">
          <a:gsLst>
            <a:gs pos="0">
              <a:schemeClr val="phClr">
                <a:tint val="80000"/>
                <a:satMod val="300000"/>
              </a:schemeClr>
            </a:gs>
            <a:gs pos="100000">
              <a:schemeClr val="phClr">
                <a:shade val="30000"/>
                <a:satMod val="200000"/>
              </a:schemeClr>
            </a:gs>
          </a:gsLst>
          <a:path path="circle">
            <a:fillToRect b="50000" l="50000" r="50000" t="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Application>Microsoft Office PowerPoint</Application>
  <Slides>1</Slides>
  <ScaleCrop>false</ScaleCrop>
  <HeadingPairs>
    <vt:vector size="4" baseType="variant">
      <vt:variant>
        <vt:lpstr>Theme</vt:lpstr>
      </vt:variant>
      <vt:variant>
        <vt:i4>1</vt:i4>
      </vt:variant>
      <vt:variant>
        <vt:lpstr>Slide Titles</vt:lpstr>
      </vt:variant>
      <vt:variant>
        <vt:i4>1</vt:i4>
      </vt:variant>
    </vt:vector>
  </HeadingPairs>
  <TitlesOfParts>
    <vt:vector size="1" baseType="lpstr">
      <vt:lpstr>Office Theme</vt:lpstr>
    </vt:vector>
  </TitlesOfParts>
  <Company>Microsoft Corporation</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Unknown Creator</dc:creator>
  <cp:lastModifiedBy>Unknown Creator</cp:lastModifiedBy>
  <dcterms:created xsi:type="dcterms:W3CDTF">2026-09-11T10:16:46Z</dcterms:created>
  <dcterms:modified xsi:type="dcterms:W3CDTF">2026-09-11T10:16:46Z</dcterms:modified>
  <dc:title>Untitled Presentation</dc:title>
  <dc:description/>
  <dc:subject/>
  <cp:keywords/>
  <cp:category/>
</cp:coreProperties>
</file>

<file path=docProps/custom.xml><?xml version="1.0" encoding="utf-8"?>
<Properties xmlns="http://schemas.openxmlformats.org/officeDocument/2006/custom-properties" xmlns:vt="http://schemas.openxmlformats.org/officeDocument/2006/docPropsVTypes"/>
</file>