
<file path=[Content_Types].xml><?xml version="1.0" encoding="utf-8"?>
<Types xmlns="http://schemas.openxmlformats.org/package/2006/content-types">
  <Default Extension="rels" ContentType="application/vnd.openxmlformats-package.relationships+xml"/>
  <Default Extension="xml" ContentType="application/xml"/>
  <Default Extension="svg" ContentType="image/svg+xml"/>
  <Override PartName="/ppt/presentation.xml" ContentType="application/vnd.openxmlformats-officedocument.presentationml.presentation.main+xml"/>
  <Override PartName="/ppt/presProps.xml" ContentType="application/vnd.openxmlformats-officedocument.presentationml.presProps+xml"/>
  <Override PartName="/ppt/tableStyles.xml" ContentType="application/vnd.openxmlformats-officedocument.presentationml.tableStyles+xml"/>
  <Override PartName="/ppt/viewProps.xml" ContentType="application/vnd.openxmlformats-officedocument.presentationml.viewProps+xml"/>
  <Override PartName="/docProps/app.xml" ContentType="application/vnd.openxmlformats-officedocument.extended-properties+xml"/>
  <Override PartName="/docProps/core.xml" ContentType="application/vnd.openxmlformats-package.core-properties+xml"/>
  <Override PartName="/docProps/custom.xml" ContentType="application/vnd.openxmlformats-officedocument.custom-properties+xml"/>
  <Override PartName="/ppt/slideMasters/slideMaster1.xml" ContentType="application/vnd.openxmlformats-officedocument.presentationml.slideMaster+xml"/>
  <Override PartName="/ppt/theme/theme1.xml" ContentType="application/vnd.openxmlformats-officedocument.theme+xml"/>
  <Override PartName="/ppt/slideLayouts/slideLayout1.xml" ContentType="application/vnd.openxmlformats-officedocument.presentationml.slideLayout+xml"/>
  <Override PartName="/ppt/slides/slide1.xml" ContentType="application/vnd.openxmlformats-officedocument.presentationml.slide+xml"/>
  <Override PartName="/ppt/notesSlides/notesSlide1.xml" ContentType="application/vnd.openxmlformats-officedocument.presentationml.notesSlide+xml"/>
  <Default Extension="gif" ContentType="image/gif"/>
  <Default Extension="jpg" ContentType="image/jpeg"/>
  <Default Extension="jpeg" ContentType="image/jpeg"/>
  <Default Extension="png" ContentType="image/png"/>
  <Default Extension="xlsx" ContentType="application/vnd.openxmlformats-officedocument.spreadsheetml.sheet"/>
</Types>
</file>

<file path=_rels/.rels><?xml version="1.0" encoding="UTF-8" standalone="yes"?>
<Relationships xmlns="http://schemas.openxmlformats.org/package/2006/relationships">
  <Relationship Id="rId1" Type="http://schemas.openxmlformats.org/officeDocument/2006/relationships/officeDocument" Target="ppt/presentation.xml"/>
  <Relationship Id="rId2" Type="http://schemas.openxmlformats.org/package/2006/relationships/metadata/core-properties" Target="docProps/core.xml"/>
  <Relationship Id="rId3" Type="http://schemas.openxmlformats.org/officeDocument/2006/relationships/extended-properties" Target="docProps/app.xml"/>
  <Relationship Id="rId4" Type="http://schemas.openxmlformats.org/officeDocument/2006/relationships/custom-properties" Target="docProps/custom.xml"/>
</Relationships>

</file>

<file path=ppt/presentation.xml><?xml version="1.0" encoding="utf-8"?>
<p:presentation xmlns:a="http://schemas.openxmlformats.org/drawingml/2006/main" xmlns:r="http://schemas.openxmlformats.org/officeDocument/2006/relationships" xmlns:p="http://schemas.openxmlformats.org/presentationml/2006/main">
  <p:sldMasterIdLst>
    <p:sldMasterId id="2147483648" r:id="rId1"/>
  </p:sldMasterIdLst>
  <p:sldIdLst>
    <p:sldId id="256" r:id="rId3"/>
  </p:sldIdLst>
  <p:sldSz cx="9144000" cy="6858000" type="screen4x3"/>
  <p:notesSz cx="6858000" cy="9144000"/>
  <p:defaultTextStyle>
    <a:defPPr>
      <a:defRPr lang="fr-FR"/>
    </a:defPPr>
    <a:lvl1pPr algn="l" defTabSz="914400" eaLnBrk="1" hangingPunct="1" latinLnBrk="0" marL="0" rtl="0">
      <a:defRPr kern="1200" sz="1800">
        <a:solidFill>
          <a:schemeClr val="tx1"/>
        </a:solidFill>
        <a:latin typeface="+mn-lt"/>
        <a:ea typeface="+mn-ea"/>
        <a:cs typeface="+mn-cs"/>
      </a:defRPr>
    </a:lvl1pPr>
    <a:lvl2pPr algn="l" defTabSz="914400" eaLnBrk="1" hangingPunct="1" latinLnBrk="0" marL="457200" rtl="0">
      <a:defRPr kern="1200" sz="1800">
        <a:solidFill>
          <a:schemeClr val="tx1"/>
        </a:solidFill>
        <a:latin typeface="+mn-lt"/>
        <a:ea typeface="+mn-ea"/>
        <a:cs typeface="+mn-cs"/>
      </a:defRPr>
    </a:lvl2pPr>
    <a:lvl3pPr algn="l" defTabSz="914400" eaLnBrk="1" hangingPunct="1" latinLnBrk="0" marL="914400" rtl="0">
      <a:defRPr kern="1200" sz="1800">
        <a:solidFill>
          <a:schemeClr val="tx1"/>
        </a:solidFill>
        <a:latin typeface="+mn-lt"/>
        <a:ea typeface="+mn-ea"/>
        <a:cs typeface="+mn-cs"/>
      </a:defRPr>
    </a:lvl3pPr>
    <a:lvl4pPr algn="l" defTabSz="914400" eaLnBrk="1" hangingPunct="1" latinLnBrk="0" marL="1371600" rtl="0">
      <a:defRPr kern="1200" sz="1800">
        <a:solidFill>
          <a:schemeClr val="tx1"/>
        </a:solidFill>
        <a:latin typeface="+mn-lt"/>
        <a:ea typeface="+mn-ea"/>
        <a:cs typeface="+mn-cs"/>
      </a:defRPr>
    </a:lvl4pPr>
    <a:lvl5pPr algn="l" defTabSz="914400" eaLnBrk="1" hangingPunct="1" latinLnBrk="0" marL="1828800" rtl="0">
      <a:defRPr kern="1200" sz="1800">
        <a:solidFill>
          <a:schemeClr val="tx1"/>
        </a:solidFill>
        <a:latin typeface="+mn-lt"/>
        <a:ea typeface="+mn-ea"/>
        <a:cs typeface="+mn-cs"/>
      </a:defRPr>
    </a:lvl5pPr>
    <a:lvl6pPr algn="l" defTabSz="914400" eaLnBrk="1" hangingPunct="1" latinLnBrk="0" marL="2286000" rtl="0">
      <a:defRPr kern="1200" sz="1800">
        <a:solidFill>
          <a:schemeClr val="tx1"/>
        </a:solidFill>
        <a:latin typeface="+mn-lt"/>
        <a:ea typeface="+mn-ea"/>
        <a:cs typeface="+mn-cs"/>
      </a:defRPr>
    </a:lvl6pPr>
    <a:lvl7pPr algn="l" defTabSz="914400" eaLnBrk="1" hangingPunct="1" latinLnBrk="0" marL="2743200" rtl="0">
      <a:defRPr kern="1200" sz="1800">
        <a:solidFill>
          <a:schemeClr val="tx1"/>
        </a:solidFill>
        <a:latin typeface="+mn-lt"/>
        <a:ea typeface="+mn-ea"/>
        <a:cs typeface="+mn-cs"/>
      </a:defRPr>
    </a:lvl7pPr>
    <a:lvl8pPr algn="l" defTabSz="914400" eaLnBrk="1" hangingPunct="1" latinLnBrk="0" marL="3200400" rtl="0">
      <a:defRPr kern="1200" sz="1800">
        <a:solidFill>
          <a:schemeClr val="tx1"/>
        </a:solidFill>
        <a:latin typeface="+mn-lt"/>
        <a:ea typeface="+mn-ea"/>
        <a:cs typeface="+mn-cs"/>
      </a:defRPr>
    </a:lvl8pPr>
    <a:lvl9pPr algn="l" defTabSz="914400" eaLnBrk="1" hangingPunct="1" latinLnBrk="0" marL="3657600" rtl="0">
      <a:defRPr kern="1200" sz="1800">
        <a:solidFill>
          <a:schemeClr val="tx1"/>
        </a:solidFill>
        <a:latin typeface="+mn-lt"/>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p:present/>
  </p:showPr>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showComments="0" lastView="sldView">
  <p:slideViewPr>
    <p:cSldViewPr>
      <p:cViewPr>
        <p:scale>
          <a:sx d="100" n="100"/>
          <a:sy d="100" n="100"/>
        </p:scale>
        <p:origin x="0" y="0"/>
      </p:cViewPr>
    </p:cSldViewPr>
  </p:slideViewPr>
</p:viewPr>
</file>

<file path=ppt/_rels/presentation.xml.rels><?xml version="1.0" encoding="UTF-8" standalone="yes"?>
<Relationships xmlns="http://schemas.openxmlformats.org/package/2006/relationships">
  <Relationship Id="rId1" Type="http://schemas.openxmlformats.org/officeDocument/2006/relationships/slideMaster" Target="slideMasters/slideMaster1.xml"/>
  <Relationship Id="rId2" Type="http://schemas.openxmlformats.org/officeDocument/2006/relationships/theme" Target="theme/theme1.xml"/>
  <Relationship Id="rId3" Type="http://schemas.openxmlformats.org/officeDocument/2006/relationships/slide" Target="slides/slide1.xml"/>
  <Relationship Id="rId4" Type="http://schemas.openxmlformats.org/officeDocument/2006/relationships/presProps" Target="presProps.xml"/>
  <Relationship Id="rId5" Type="http://schemas.openxmlformats.org/officeDocument/2006/relationships/viewProps" Target="viewProps.xml"/>
  <Relationship Id="rId6" Type="http://schemas.openxmlformats.org/officeDocument/2006/relationships/tableStyles" Target="tableStyles.xml"/>
</Relationships>

</file>

<file path=ppt/notesSlides/notesSlide1.xml><?xml version="1.0" encoding="utf-8"?>
<p:notes xmlns:a="http://schemas.openxmlformats.org/drawingml/2006/main" xmlns:p="http://schemas.openxmlformats.org/presentationml/2006/main" xmlns:r="http://schemas.openxmlformats.org/officeDocument/2006/relationships">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0" y="0"/>
            <a:ext cx="0" cy="0"/>
          </a:xfrm>
          <a:prstGeom prst="rect">
            <a:avLst/>
          </a:prstGeom>
          <a:noFill/>
          <a:ln w="12700">
            <a:solidFill>
              <a:prstClr val="black"/>
            </a:solidFill>
          </a:ln>
        </p:spPr>
      </p:sp>
      <p:sp>
        <p:nvSpPr>
          <p:cNvPr id="3" name="Notes Placeholder"/>
          <p:cNvSpPr>
            <a:spLocks noGrp="1"/>
          </p:cNvSpPr>
          <p:nvPr>
            <p:ph type="body" idx="1"/>
          </p:nvPr>
        </p:nvSpPr>
        <p:spPr>
          <a:xfrm>
            <a:off x="0" y="0"/>
            <a:ext cx="5486400" cy="3600450"/>
          </a:xfrm>
          <a:prstGeom prst="rect">
            <a:avLst/>
          </a:prstGeom>
        </p:spPr>
        <p:txBody>
          <a:bodyPr/>
          <a:lstStyle/>
          <a:p>
            <a:pPr algn="l" rtl="0" fontAlgn="base" marL="0" marR="0" indent="0" lvl="0">
              <a:lnSpc>
                <a:spcPct val="100000"/>
              </a:lnSpc>
              <a:spcBef>
                <a:spcPts val="0"/>
              </a:spcBef>
              <a:spcAft>
                <a:spcPts val="0"/>
              </a:spcAft>
            </a:pPr>
            <a:r>
              <a:rPr lang="en-US" sz="1000" spc="0" u="none">
                <a:solidFill>
                  <a:srgbClr val="000000">
                    <a:alpha val="100000"/>
                  </a:srgbClr>
                </a:solidFill>
                <a:latin typeface="Calibri"/>
              </a:rPr>
              <a:t><![CDATA[Introduction
In the current work we studied the involvement of miR-93-5p in spinal cord injury (SCI) by involving SCI rats and LPS-mediated injuries in PC12 cells.
Material and methods
The PC12 cells were exposed to LPS in order to induce cell injury that mimicked the in vitro model of spinal cord injury. The in vivo model was created by submitting rats to contusion injury. The cell apoptosis and viability were evaluated by flow cytometry and cell counting kit (CCK-8). The expression of various apoptosis and autophagy-related proteins was done by western blot assay.
Results
The treatment of LPS caused cell injuries in PC12 cells. The levels of miR-93-5p were suppressed in LPS-injured cells. Over-expression of miR-93-5p decreased autophagy and apoptosis and increased cell viability in LPS injured cells via up-regulation of SRY-box2. Up-regulation of SRY-box2 ameliorated LPS-mediated cell injury whereas suppression of SRY-box2 accelerated the LPS-mediated cell injury. Also, upregulation of miR-93-5p blocked the JAK/STAT and MAPK/ERK pathways via up-regulating the expression of SRY-box2. Treatment in SCI rats with miR-93-5p agomir inhibited cell apoptosis and autophagy.
Conclusions
The results of the study confirmed the attenuating role of miR-93-5p against cell autophagy and apoptosis in LPS-injured PC12 cells and SCI rats via up-regulation of the expression of SRY-box2.
]]></a:t>
            </a:r>
          </a:p>
        </p:txBody>
      </p:sp>
    </p:spTree>
  </p:cSld>
</p:notes>
</file>

<file path=ppt/slideLayouts/_rels/slideLayout1.xml.rels><?xml version="1.0" encoding="UTF-8" standalone="yes"?>
<Relationships xmlns="http://schemas.openxmlformats.org/package/2006/relationships">
  <Relationship Id="rId1" Type="http://schemas.openxmlformats.org/officeDocument/2006/relationships/slideMaster" Target="../slideMasters/slideMaster1.xml"/>
</Relationships>

</file>

<file path=ppt/slideLayouts/slideLayout1.xml><?xml version="1.0" encoding="utf-8"?>
<p:sldLayout xmlns:a="http://schemas.openxmlformats.org/drawingml/2006/main" xmlns:r="http://schemas.openxmlformats.org/officeDocument/2006/relationships" xmlns:p="http://schemas.openxmlformats.org/presentationml/2006/main" preserve="1">
  <p:cSld>
    <p:spTree>
      <p:nvGrpSpPr>
        <p:cNvPr id="1" name=""/>
        <p:cNvGrpSpPr/>
        <p:nvPr/>
      </p:nvGrpSpPr>
      <p:grpSpPr>
        <a:xfrm>
          <a:off x="0" y="0"/>
          <a:ext cx="0" cy="0"/>
          <a:chOff x="0" y="0"/>
          <a:chExt cx="0" cy="0"/>
        </a:xfrm>
      </p:grpSpPr>
    </p:spTree>
  </p:cSld>
  <p:clrMapOvr>
    <a:masterClrMapping/>
  </p:clrMapOvr>
</p:sldLayout>
</file>

<file path=ppt/slideMasters/_rels/slideMaster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theme" Target="../theme/theme1.xml"/>
</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rgbClr val="FFFFFF"/>
        </a:solidFill>
        <a:effectLst/>
      </p:bgPr>
    </p:bg>
    <p:spTree>
      <p:nvGrpSpPr>
        <p:cNvPr id="1" name=""/>
        <p:cNvGrpSpPr/>
        <p:nvPr/>
      </p:nvGrpSpPr>
      <p:grpSpPr>
        <a:xfrm>
          <a:off x="0" y="0"/>
          <a:ext cx="0" cy="0"/>
          <a:chOff x="0" y="0"/>
          <a:chExt cx="0" cy="0"/>
        </a:xfrm>
      </p:grpSpPr>
    </p:spTree>
  </p:cSld>
  <p:clrMap bg1="lt1" tx1="dk1" bg2="lt2" tx2="dk2" accent1="accent1" accent2="accent2" accent3="accent3" accent4="accent4" accent5="accent5" accent6="accent6" hlink="hlink" folHlink="folHlink"/>
  <p:sldLayoutIdLst>
    <p:sldLayoutId id="2468803516" r:id="rId1"/>
  </p:sldLayoutIdLst>
  <p:txStyles>
    <p:titleStyle>
      <a:lvl1pPr algn="ctr">
        <a:defRPr sz="4400" kern="1200">
          <a:solidFill>
            <a:schemeClr val="lt1"/>
          </a:solidFill>
        </a:defRPr>
      </a:lvl1pPr>
      <a:extLst/>
    </p:titleStyle>
    <p:bodyStyle>
      <a:lvl1pPr algn="ctr" indent="-324900">
        <a:defRPr sz="3200" kern="1200">
          <a:solidFill>
            <a:schemeClr val="tx1"/>
          </a:solidFill>
        </a:defRPr>
      </a:lvl1pPr>
      <a:extLst/>
    </p:bodyStyle>
    <p:otherStyle>
      <a:defPPr algn="ctr">
        <a:defRPr kern="1200">
          <a:solidFill>
            <a:schemeClr val="tx1"/>
          </a:solidFill>
        </a:defRPr>
      </a:defPPr>
      <a:extLst/>
    </p:otherStyle>
  </p:txStyles>
</p:sldMaster>
</file>

<file path=ppt/slides/_rels/slide1.xml.rels><?xml version="1.0" encoding="UTF-8" standalone="yes"?>
<Relationships xmlns="http://schemas.openxmlformats.org/package/2006/relationships">
  <Relationship Id="rId1" Type="http://schemas.openxmlformats.org/officeDocument/2006/relationships/slideLayout" Target="../slideLayouts/slideLayout1.xml"/>
  <Relationship Id="rId2" Type="http://schemas.openxmlformats.org/officeDocument/2006/relationships/image" Target="../media/125000_74da9_o1.jpg"/>
  <Relationship Id="rId3" Type="http://schemas.openxmlformats.org/officeDocument/2006/relationships/image" Target="../media/ams-logo-new-js2.png"/>
  <Relationship Id="rId4" Type="http://schemas.openxmlformats.org/officeDocument/2006/relationships/notesSlide" Target="../notesSlides/notesSlide1.xml"/>
</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95250"/>
          <a:ext cx="9144000" cy="6858000"/>
          <a:chOff x="0" y="95250"/>
          <a:chExt cx="9144000" cy="6858000"/>
        </a:xfrm>
      </p:grpSpPr>
      <p:sp>
        <p:nvSpPr>
          <p:cNvPr id="1" name=""/>
          <p:cNvSpPr txBox="1"/>
          <p:nvPr/>
        </p:nvSpPr>
        <p:spPr>
          <a:xfrm>
            <a:off x="285750" y="95250"/>
            <a:ext cx="8572500" cy="762000"/>
          </a:xfrm>
          <a:prstGeom prst="rect">
            <a:avLst/>
          </a:prstGeom>
          <a:noFill/>
        </p:spPr>
        <p:txBody>
          <a:bodyPr rtlCol="0" bIns="45720" lIns="91440" rIns="91440" tIns="45720">
            <a:spAutoFit/>
          </a:bodyPr>
          <a:lstStyle/>
          <a:p>
            <a:pPr algn="ctr" rtl="0" fontAlgn="base" marL="0" marR="0" indent="0" lvl="0">
              <a:lnSpc>
                <a:spcPct val="100000"/>
              </a:lnSpc>
              <a:spcBef>
                <a:spcPts val="0"/>
              </a:spcBef>
              <a:spcAft>
                <a:spcPts val="0"/>
              </a:spcAft>
            </a:pPr>
            <a:r>
              <a:rPr lang="en-US" sz="1400" spc="0" u="none">
                <a:solidFill>
                  <a:srgbClr val="000000">
                    <a:alpha val="100000"/>
                  </a:srgbClr>
                </a:solidFill>
                <a:latin typeface="Calibri"/>
              </a:rPr>
              <a:t><![CDATA[miR-93-5p attenuates apoptosis and autophagy by regulating SRY-box2 in spinal cord-injured rats <i>in vivo</i> and PC12 cells <i>in vitro</i>]]></a:t>
            </a:r>
          </a:p>
        </p:txBody>
      </p:sp>
      <p:cxnSp>
        <p:nvCxnSpPr>
          <p:cNvPr id="2" name=""/>
          <p:cNvCxnSpPr/>
          <p:nvPr/>
        </p:nvCxnSpPr>
        <p:spPr>
          <a:xfrm>
            <a:off x="0" y="6000750"/>
            <a:ext cx="9144000" cy="0"/>
          </a:xfrm>
          <a:prstGeom prst="line">
            <a:avLst/>
          </a:prstGeom>
          <a:ln w="12700" cap="flat" cmpd="sng" algn="ctr">
            <a:solidFill>
              <a:srgbClr val="DDDDDD">
                <a:alpha val="100000"/>
              </a:srgbClr>
            </a:solidFill>
            <a:prstDash val="solid"/>
            <a:round/>
            <a:headEnd type="none" w="med" len="med"/>
            <a:tailEnd type="none" w="med" len="med"/>
          </a:ln>
        </p:spPr>
      </p:cxnSp>
      <p:pic>
        <p:nvPicPr>
          <p:cNvPr id="3" name="PHPPresentation logo" descr="PHPPresentation logo"/>
          <p:cNvPicPr>
            <a:picLocks noChangeAspect="1"/>
          </p:cNvPicPr>
          <p:nvPr/>
        </p:nvPicPr>
        <p:blipFill>
          <a:blip r:embed="rId2"/>
          <a:stretch>
            <a:fillRect/>
          </a:stretch>
        </p:blipFill>
        <p:spPr>
          <a:xfrm>
            <a:off x="1524000" y="952500"/>
            <a:ext cx="6096000" cy="4362450"/>
          </a:xfrm>
          <a:prstGeom prst="rect">
            <a:avLst/>
          </a:prstGeom>
          <a:noFill/>
          <a:effectLst>
            <a:outerShdw blurRad="57150" dist="95250" dir="2700000" algn="br" rotWithShape="0">
              <a:srgbClr val="000000">
                <a:alpha val="50000"/>
              </a:srgbClr>
            </a:outerShdw>
          </a:effectLst>
        </p:spPr>
      </p:pic>
      <p:sp>
        <p:nvSpPr>
          <p:cNvPr id="4" name=""/>
          <p:cNvSpPr txBox="1"/>
          <p:nvPr/>
        </p:nvSpPr>
        <p:spPr>
          <a:xfrm>
            <a:off x="0" y="6000750"/>
            <a:ext cx="7239000" cy="857250"/>
          </a:xfrm>
          <a:prstGeom prst="rect">
            <a:avLst/>
          </a:prstGeom>
          <a:noFill/>
        </p:spPr>
        <p:txBody>
          <a:bodyPr anchor="ctr" rtlCol="0" bIns="45720" lIns="91440" rIns="91440" tIns="45720">
            <a:spAutoFit/>
          </a:bodyPr>
          <a:lstStyle/>
          <a:p>
            <a:pPr algn="l" rtl="0" fontAlgn="ctr" marL="190500" marR="0" indent="0" lvl="0">
              <a:lnSpc>
                <a:spcPct val="100000"/>
              </a:lnSpc>
              <a:spcBef>
                <a:spcPts val="0"/>
              </a:spcBef>
              <a:spcAft>
                <a:spcPts val="0"/>
              </a:spcAft>
            </a:pPr>
            <a:r>
              <a:rPr lang="en-US" b="1" sz="1400" spc="0" u="none">
                <a:solidFill>
                  <a:srgbClr val="000000">
                    <a:alpha val="100000"/>
                  </a:srgbClr>
                </a:solidFill>
                <a:latin typeface="Calibri"/>
              </a:rPr>
              <a:t><![CDATA[DOI: ]]></a:t>
            </a:r>
            <a:r>
              <a:rPr lang="en-US" sz="1400" spc="0" u="none">
                <a:solidFill>
                  <a:srgbClr val="000000">
                    <a:alpha val="100000"/>
                  </a:srgbClr>
                </a:solidFill>
                <a:latin typeface="Calibri"/>
              </a:rPr>
              <a:t><![CDATA[10.5114/aoms.2020.98142]]></a:t>
            </a:r>
          </a:p>
          <a:p>
            <a:pPr algn="l" rtl="0" fontAlgn="ctr" marL="190500" marR="0" indent="0" lvl="0">
              <a:lnSpc>
                <a:spcPct val="100000"/>
              </a:lnSpc>
              <a:spcBef>
                <a:spcPts val="0"/>
              </a:spcBef>
              <a:spcAft>
                <a:spcPts val="0"/>
              </a:spcAft>
            </a:pPr>
            <a:r>
              <a:rPr lang="en-US" sz="1200" spc="0" u="none">
                <a:solidFill>
                  <a:srgbClr val="000000">
                    <a:alpha val="100000"/>
                  </a:srgbClr>
                </a:solidFill>
                <a:latin typeface="Calibri"/>
              </a:rPr>
              <a:t><![CDATA[Arch Med Sci 2026;22(2):1119-1129]]></a:t>
            </a:r>
          </a:p>
        </p:txBody>
      </p:sp>
      <p:pic>
        <p:nvPicPr>
          <p:cNvPr id="5" name="" descr=""/>
          <p:cNvPicPr>
            <a:picLocks noChangeAspect="1"/>
          </p:cNvPicPr>
          <p:nvPr/>
        </p:nvPicPr>
        <p:blipFill>
          <a:blip r:embed="rId3"/>
          <a:stretch>
            <a:fillRect/>
          </a:stretch>
        </p:blipFill>
        <p:spPr>
          <a:xfrm>
            <a:off x="7715250" y="6581775"/>
            <a:ext cx="952500" cy="180975"/>
          </a:xfrm>
          <a:prstGeom prst="rect">
            <a:avLst/>
          </a:prstGeom>
          <a:noFill/>
        </p:spPr>
      </p:pic>
    </p:spTree>
  </p:cSld>
  <p:clrMapOvr>
    <a:masterClrMapping/>
  </p:clrMapOvr>
</p:sld>
</file>

<file path=ppt/theme/theme1.xml><?xml version="1.0" encoding="utf-8"?>
<a:theme xmlns:a="http://schemas.openxmlformats.org/drawingml/2006/main" name="Theme56">
  <a:themeElements>
    <a:clrScheme name="Theme56">
      <a:dk1>
        <a:sysClr val="windowText" lastClr="000000"/>
      </a:dk1>
      <a:lt1>
        <a:sysClr val="window" lastClr="FFFFFF"/>
      </a:lt1>
      <a:dk2>
        <a:srgbClr val="1F497D"/>
      </a:dk2>
      <a:lt2>
        <a:srgbClr val="EEECE1"/>
      </a:lt2>
      <a:accent1>
        <a:srgbClr val="4F81BD"/>
      </a:accent1>
      <a:accent2>
        <a:srgbClr val="C0504D"/>
      </a:accent2>
      <a:accent3>
        <a:srgbClr val="9BBB59"/>
      </a:accent3>
      <a:accent4>
        <a:srgbClr val="8064A2"/>
      </a:accent4>
      <a:accent5>
        <a:srgbClr val="4BACC6"/>
      </a:accent5>
      <a:accent6>
        <a:srgbClr val="F79646"/>
      </a:accent6>
      <a:hlink>
        <a:srgbClr val="0000FF"/>
      </a:hlink>
      <a:folHlink>
        <a:srgbClr val="800080"/>
      </a:folHlink>
    </a:clrScheme>
    <a:fontScheme name="Theme56">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inorFont>
    </a:fontScheme>
    <a:fmtScheme name="Theme56">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r="5400000" dist="20000" rotWithShape="0">
              <a:srgbClr val="000000">
                <a:alpha val="38000"/>
              </a:srgbClr>
            </a:outerShdw>
          </a:effectLst>
        </a:effectStyle>
        <a:effectStyle>
          <a:effectLst>
            <a:outerShdw blurRad="40000" dir="5400000" dist="23000" rotWithShape="0">
              <a:srgbClr val="000000">
                <a:alpha val="35"/>
              </a:srgbClr>
            </a:outerShdw>
          </a:effectLst>
        </a:effectStyle>
        <a:effectStyle>
          <a:effectLst>
            <a:outerShdw blurRad="40000" dir="5400000" dist="23000" rotWithShape="0">
              <a:srgbClr val="000000">
                <a:alpha val="35000"/>
              </a:srgbClr>
            </a:outerShdw>
          </a:effectLst>
          <a:scene3d>
            <a:camera prst="orthographicFront">
              <a:rot lat="0" lon="0" rev="0"/>
            </a:camera>
            <a:lightRig dir="t" rig="threePt">
              <a:rot lat="0" lon="0" rev="1200000"/>
            </a:lightRig>
          </a:scene3d>
          <a:sp3d>
            <a:bevelT h="25400" w="635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b="180000" l="50000" r="50000" t="-80000"/>
          </a:path>
        </a:gradFill>
        <a:gradFill rotWithShape="1">
          <a:gsLst>
            <a:gs pos="0">
              <a:schemeClr val="phClr">
                <a:tint val="80000"/>
                <a:satMod val="300000"/>
              </a:schemeClr>
            </a:gs>
            <a:gs pos="100000">
              <a:schemeClr val="phClr">
                <a:shade val="30000"/>
                <a:satMod val="200000"/>
              </a:schemeClr>
            </a:gs>
          </a:gsLst>
          <a:path path="circle">
            <a:fillToRect b="50000" l="50000" r="50000" t="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Application>Microsoft Office PowerPoint</Application>
  <Slides>1</Slides>
  <ScaleCrop>false</ScaleCrop>
  <HeadingPairs>
    <vt:vector size="4" baseType="variant">
      <vt:variant>
        <vt:lpstr>Theme</vt:lpstr>
      </vt:variant>
      <vt:variant>
        <vt:i4>1</vt:i4>
      </vt:variant>
      <vt:variant>
        <vt:lpstr>Slide Titles</vt:lpstr>
      </vt:variant>
      <vt:variant>
        <vt:i4>1</vt:i4>
      </vt:variant>
    </vt:vector>
  </HeadingPairs>
  <TitlesOfParts>
    <vt:vector size="1" baseType="lpstr">
      <vt:lpstr>Office Theme</vt:lpstr>
    </vt:vector>
  </TitlesOfParts>
  <Company>Microsoft Corporation</Company>
  <LinksUpToDate>false</LinksUpToDate>
  <SharedDoc>false</SharedDoc>
  <HyperlinksChanged>false</HyperlinksChanged>
  <AppVersion>12.0000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creator>Unknown Creator</dc:creator>
  <cp:lastModifiedBy>Unknown Creator</cp:lastModifiedBy>
  <dcterms:created xsi:type="dcterms:W3CDTF">2026-05-26T09:20:43Z</dcterms:created>
  <dcterms:modified xsi:type="dcterms:W3CDTF">2026-05-26T09:20:43Z</dcterms:modified>
  <dc:title>Untitled Presentation</dc:title>
  <dc:description/>
  <dc:subject/>
  <cp:keywords/>
  <cp:category/>
</cp:coreProperties>
</file>

<file path=docProps/custom.xml><?xml version="1.0" encoding="utf-8"?>
<Properties xmlns="http://schemas.openxmlformats.org/officeDocument/2006/custom-properties" xmlns:vt="http://schemas.openxmlformats.org/officeDocument/2006/docPropsVTypes"/>
</file>