
<file path=[Content_Types].xml><?xml version="1.0" encoding="utf-8"?>
<Types xmlns="http://schemas.openxmlformats.org/package/2006/content-types">
  <Default Extension="rels" ContentType="application/vnd.openxmlformats-package.relationships+xml"/>
  <Default Extension="xml" ContentType="application/xml"/>
  <Default Extension="svg" ContentType="image/svg+xml"/>
  <Override PartName="/ppt/presentation.xml" ContentType="application/vnd.openxmlformats-officedocument.presentationml.presentation.main+xml"/>
  <Override PartName="/ppt/presProps.xml" ContentType="application/vnd.openxmlformats-officedocument.presentationml.presProps+xml"/>
  <Override PartName="/ppt/tableStyles.xml" ContentType="application/vnd.openxmlformats-officedocument.presentationml.tableStyles+xml"/>
  <Override PartName="/ppt/viewProps.xml" ContentType="application/vnd.openxmlformats-officedocument.presentationml.viewProps+xml"/>
  <Override PartName="/docProps/app.xml" ContentType="application/vnd.openxmlformats-officedocument.extended-properties+xml"/>
  <Override PartName="/docProps/core.xml" ContentType="application/vnd.openxmlformats-package.core-properties+xml"/>
  <Override PartName="/docProps/custom.xml" ContentType="application/vnd.openxmlformats-officedocument.custom-properties+xml"/>
  <Override PartName="/ppt/slideMasters/slideMaster1.xml" ContentType="application/vnd.openxmlformats-officedocument.presentationml.slideMaster+xml"/>
  <Override PartName="/ppt/theme/theme1.xml" ContentType="application/vnd.openxmlformats-officedocument.theme+xml"/>
  <Override PartName="/ppt/slideLayouts/slideLayout1.xml" ContentType="application/vnd.openxmlformats-officedocument.presentationml.slideLayout+xml"/>
  <Override PartName="/ppt/slides/slide1.xml" ContentType="application/vnd.openxmlformats-officedocument.presentationml.slide+xml"/>
  <Override PartName="/ppt/notesSlides/notesSlide1.xml" ContentType="application/vnd.openxmlformats-officedocument.presentationml.notesSlide+xml"/>
  <Default Extension="gif" ContentType="image/gif"/>
  <Default Extension="jpg" ContentType="image/jpeg"/>
  <Default Extension="jpeg" ContentType="image/jpeg"/>
  <Default Extension="png" ContentType="image/png"/>
  <Default Extension="xlsx" ContentType="application/vnd.openxmlformats-officedocument.spreadsheetml.sheet"/>
</Types>
</file>

<file path=_rels/.rels><?xml version="1.0" encoding="UTF-8" standalone="yes"?>
<Relationships xmlns="http://schemas.openxmlformats.org/package/2006/relationships">
  <Relationship Id="rId1" Type="http://schemas.openxmlformats.org/officeDocument/2006/relationships/officeDocument" Target="ppt/presentation.xml"/>
  <Relationship Id="rId2" Type="http://schemas.openxmlformats.org/package/2006/relationships/metadata/core-properties" Target="docProps/core.xml"/>
  <Relationship Id="rId3" Type="http://schemas.openxmlformats.org/officeDocument/2006/relationships/extended-properties" Target="docProps/app.xml"/>
  <Relationship Id="rId4" Type="http://schemas.openxmlformats.org/officeDocument/2006/relationships/custom-properties" Target="docProps/custom.xml"/>
</Relationships>
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>
  <p:sldMasterIdLst>
    <p:sldMasterId id="2147483648" r:id="rId1"/>
  </p:sldMasterIdLst>
  <p:sldIdLst>
    <p:sldId id="256" r:id="rId3"/>
  </p:sldIdLst>
  <p:sldSz cx="9144000" cy="6858000" type="screen4x3"/>
  <p:notesSz cx="6858000" cy="9144000"/>
  <p:defaultTextStyle>
    <a:defPPr>
      <a:defRPr lang="fr-FR"/>
    </a:defPPr>
    <a:lvl1pPr algn="l" defTabSz="914400" eaLnBrk="1" hangingPunct="1" latinLnBrk="0" marL="0" rtl="0">
      <a:defRPr kern="1200" sz="1800">
        <a:solidFill>
          <a:schemeClr val="tx1"/>
        </a:solidFill>
        <a:latin typeface="+mn-lt"/>
        <a:ea typeface="+mn-ea"/>
        <a:cs typeface="+mn-cs"/>
      </a:defRPr>
    </a:lvl1pPr>
    <a:lvl2pPr algn="l" defTabSz="914400" eaLnBrk="1" hangingPunct="1" latinLnBrk="0" marL="457200" rtl="0">
      <a:defRPr kern="1200" sz="1800">
        <a:solidFill>
          <a:schemeClr val="tx1"/>
        </a:solidFill>
        <a:latin typeface="+mn-lt"/>
        <a:ea typeface="+mn-ea"/>
        <a:cs typeface="+mn-cs"/>
      </a:defRPr>
    </a:lvl2pPr>
    <a:lvl3pPr algn="l" defTabSz="914400" eaLnBrk="1" hangingPunct="1" latinLnBrk="0" marL="914400" rtl="0">
      <a:defRPr kern="1200" sz="1800">
        <a:solidFill>
          <a:schemeClr val="tx1"/>
        </a:solidFill>
        <a:latin typeface="+mn-lt"/>
        <a:ea typeface="+mn-ea"/>
        <a:cs typeface="+mn-cs"/>
      </a:defRPr>
    </a:lvl3pPr>
    <a:lvl4pPr algn="l" defTabSz="914400" eaLnBrk="1" hangingPunct="1" latinLnBrk="0" marL="1371600" rtl="0">
      <a:defRPr kern="1200" sz="1800">
        <a:solidFill>
          <a:schemeClr val="tx1"/>
        </a:solidFill>
        <a:latin typeface="+mn-lt"/>
        <a:ea typeface="+mn-ea"/>
        <a:cs typeface="+mn-cs"/>
      </a:defRPr>
    </a:lvl4pPr>
    <a:lvl5pPr algn="l" defTabSz="914400" eaLnBrk="1" hangingPunct="1" latinLnBrk="0" marL="1828800" rtl="0">
      <a:defRPr kern="1200" sz="1800">
        <a:solidFill>
          <a:schemeClr val="tx1"/>
        </a:solidFill>
        <a:latin typeface="+mn-lt"/>
        <a:ea typeface="+mn-ea"/>
        <a:cs typeface="+mn-cs"/>
      </a:defRPr>
    </a:lvl5pPr>
    <a:lvl6pPr algn="l" defTabSz="914400" eaLnBrk="1" hangingPunct="1" latinLnBrk="0" marL="2286000" rtl="0">
      <a:defRPr kern="1200" sz="1800">
        <a:solidFill>
          <a:schemeClr val="tx1"/>
        </a:solidFill>
        <a:latin typeface="+mn-lt"/>
        <a:ea typeface="+mn-ea"/>
        <a:cs typeface="+mn-cs"/>
      </a:defRPr>
    </a:lvl6pPr>
    <a:lvl7pPr algn="l" defTabSz="914400" eaLnBrk="1" hangingPunct="1" latinLnBrk="0" marL="2743200" rtl="0">
      <a:defRPr kern="1200" sz="1800">
        <a:solidFill>
          <a:schemeClr val="tx1"/>
        </a:solidFill>
        <a:latin typeface="+mn-lt"/>
        <a:ea typeface="+mn-ea"/>
        <a:cs typeface="+mn-cs"/>
      </a:defRPr>
    </a:lvl7pPr>
    <a:lvl8pPr algn="l" defTabSz="914400" eaLnBrk="1" hangingPunct="1" latinLnBrk="0" marL="3200400" rtl="0">
      <a:defRPr kern="1200" sz="1800">
        <a:solidFill>
          <a:schemeClr val="tx1"/>
        </a:solidFill>
        <a:latin typeface="+mn-lt"/>
        <a:ea typeface="+mn-ea"/>
        <a:cs typeface="+mn-cs"/>
      </a:defRPr>
    </a:lvl8pPr>
    <a:lvl9pPr algn="l" defTabSz="914400" eaLnBrk="1" hangingPunct="1" latinLnBrk="0" marL="3657600" rtl="0">
      <a:defRPr kern="1200" sz="18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>
    <p:present/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showComments="0" lastView="sldView">
  <p:slideViewPr>
    <p:cSldViewPr>
      <p:cViewPr>
        <p:scale>
          <a:sx d="100" n="100"/>
          <a:sy d="100" n="100"/>
        </p:scale>
        <p:origin x="0" y="0"/>
      </p:cViewPr>
    </p:cSldViewPr>
  </p:slideViewPr>
</p:viewPr>
</file>

<file path=ppt/_rels/presentation.xml.rels><?xml version="1.0" encoding="UTF-8" standalone="yes"?>
<Relationships xmlns="http://schemas.openxmlformats.org/package/2006/relationships">
  <Relationship Id="rId1" Type="http://schemas.openxmlformats.org/officeDocument/2006/relationships/slideMaster" Target="slideMasters/slideMaster1.xml"/>
  <Relationship Id="rId2" Type="http://schemas.openxmlformats.org/officeDocument/2006/relationships/theme" Target="theme/theme1.xml"/>
  <Relationship Id="rId3" Type="http://schemas.openxmlformats.org/officeDocument/2006/relationships/slide" Target="slides/slide1.xml"/>
  <Relationship Id="rId4" Type="http://schemas.openxmlformats.org/officeDocument/2006/relationships/presProps" Target="presProps.xml"/>
  <Relationship Id="rId5" Type="http://schemas.openxmlformats.org/officeDocument/2006/relationships/viewProps" Target="viewProps.xml"/>
  <Relationship Id="rId6" Type="http://schemas.openxmlformats.org/officeDocument/2006/relationships/tableStyles" Target="tableStyles.xml"/>
</Relationships>

</file>

<file path=ppt/notesSlides/notesSlide1.xml><?xml version="1.0" encoding="utf-8"?>
<p:notes xmlns:a="http://schemas.openxmlformats.org/drawingml/2006/main" xmlns:p="http://schemas.openxmlformats.org/presentationml/2006/main" xmlns:r="http://schemas.openxmlformats.org/officeDocument/2006/relationships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0" y="0"/>
            <a:ext cx="0" cy="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</p:sp>
      <p:sp>
        <p:nvSpPr>
          <p:cNvPr id="3" name="Notes Placeholder"/>
          <p:cNvSpPr>
            <a:spLocks noGrp="1"/>
          </p:cNvSpPr>
          <p:nvPr>
            <p:ph type="body" idx="1"/>
          </p:nvPr>
        </p:nvSpPr>
        <p:spPr>
          <a:xfrm>
            <a:off x="0" y="0"/>
            <a:ext cx="5486400" cy="3600450"/>
          </a:xfrm>
          <a:prstGeom prst="rect">
            <a:avLst/>
          </a:prstGeom>
        </p:spPr>
        <p:txBody>
          <a:bodyPr/>
          <a:lstStyle/>
          <a:p>
            <a:pPr algn="l" rtl="0" fontAlgn="base" marL="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0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Introduction
Various point-of-care (POC) devices are available for measurement of PT-INR with whole blood in patients receiving vitamin K antagonists (VKAs). However, the variability in values measured with various POC devices and traditional plasma-based laboratory measurement in clinical practice has yet to be clarified.
Material and methods
PT-INR values measured with the same blood sample by POC devices of INRatio/INRatio 2 (INRatio) and the CoaguChek XS portable INR monitor (CoaguChek) were compared with those measured with traditional plasma-based laboratory measurement (lab-INR) in 1,347 measurements from 393 patients. The difference between the PT-INR values obtained from Lab-INR and POC devicees were expressed as D. To quantify the relationships among values obtained by various methods, regression analysis and the Bland-Altman method were applied.
Results
PT-INR values measured with INRatio were higher than lab-INR with D = –0.33 ±0.38 (mean ± SD; 95% CI: –0.31 – –0.35). Pearson’s correlation coefficient between the values measured with INRatio and lab-INR was 0.784. The PT-INR values measured with CoaguChek were not different from lab-INR with D –0.08 ±0.15 (mean ± SD; 95% CI: –0.07 – –0.09). The correlation between the value obtained with CoaguChek XS and lab PT-INR was high with Pearson’s correlation coefficient 0.951.
Conclusions
Even with the blood obtained from the same patients treated with the same dose of warfarin, the PT-INR values measured with INRatio were higher than traditional laboratory measurements. The apparent “quality of warfarin control” is influenced by the methods of PT-INR measurements.
]]></a:t>
            </a:r>
          </a:p>
        </p:txBody>
      </p:sp>
    </p:spTree>
  </p:cSld>
</p:notes>
</file>

<file path=ppt/slideLayouts/_rels/slideLayout1.xml.rels><?xml version="1.0" encoding="UTF-8" standalone="yes"?>
<Relationships xmlns="http://schemas.openxmlformats.org/package/2006/relationships">
  <Relationship Id="rId1" Type="http://schemas.openxmlformats.org/officeDocument/2006/relationships/slideMaster" Target="../slideMasters/slideMaster1.xml"/>
</Relationships>
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Layout>
</file>

<file path=ppt/slideMasters/_rels/slideMaster1.xml.rels><?xml version="1.0" encoding="UTF-8" standalone="yes"?>
<Relationships xmlns="http://schemas.openxmlformats.org/package/2006/relationships">
  <Relationship Id="rId1" Type="http://schemas.openxmlformats.org/officeDocument/2006/relationships/slideLayout" Target="../slideLayouts/slideLayout1.xml"/>
  <Relationship Id="rId2" Type="http://schemas.openxmlformats.org/officeDocument/2006/relationships/theme" Target="../theme/theme1.xml"/>
</Relationships>
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 bg1="lt1" tx1="dk1" bg2="lt2" tx2="dk2" accent1="accent1" accent2="accent2" accent3="accent3" accent4="accent4" accent5="accent5" accent6="accent6" hlink="hlink" folHlink="folHlink"/>
  <p:sldLayoutIdLst>
    <p:sldLayoutId id="2479027755" r:id="rId1"/>
  </p:sldLayoutIdLst>
  <p:txStyles>
    <p:titleStyle>
      <a:lvl1pPr algn="ctr">
        <a:defRPr sz="4400" kern="1200">
          <a:solidFill>
            <a:schemeClr val="lt1"/>
          </a:solidFill>
        </a:defRPr>
      </a:lvl1pPr>
      <a:extLst/>
    </p:titleStyle>
    <p:bodyStyle>
      <a:lvl1pPr algn="ctr" indent="-324900">
        <a:defRPr sz="3200" kern="1200">
          <a:solidFill>
            <a:schemeClr val="tx1"/>
          </a:solidFill>
        </a:defRPr>
      </a:lvl1pPr>
      <a:extLst/>
    </p:bodyStyle>
    <p:otherStyle>
      <a:defPPr algn="ctr">
        <a:defRPr kern="1200">
          <a:solidFill>
            <a:schemeClr val="tx1"/>
          </a:solidFill>
        </a:defRPr>
      </a:defPPr>
      <a:extLst/>
    </p:otherStyle>
  </p:txStyles>
</p:sldMaster>
</file>

<file path=ppt/slides/_rels/slide1.xml.rels><?xml version="1.0" encoding="UTF-8" standalone="yes"?>
<Relationships xmlns="http://schemas.openxmlformats.org/package/2006/relationships">
  <Relationship Id="rId1" Type="http://schemas.openxmlformats.org/officeDocument/2006/relationships/slideLayout" Target="../slideLayouts/slideLayout1.xml"/>
  <Relationship Id="rId2" Type="http://schemas.openxmlformats.org/officeDocument/2006/relationships/image" Target="../media/126426_3a809_o1.jpg"/>
  <Relationship Id="rId3" Type="http://schemas.openxmlformats.org/officeDocument/2006/relationships/image" Target="../media/ams-logo-new-js2.png"/>
  <Relationship Id="rId4" Type="http://schemas.openxmlformats.org/officeDocument/2006/relationships/notesSlide" Target="../notesSlides/notesSlide1.xml"/>
</Relationships>
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95250"/>
          <a:ext cx="9144000" cy="6858000"/>
          <a:chOff x="0" y="95250"/>
          <a:chExt cx="9144000" cy="6858000"/>
        </a:xfrm>
      </p:grpSpPr>
      <p:sp>
        <p:nvSpPr>
          <p:cNvPr id="1" name=""/>
          <p:cNvSpPr txBox="1"/>
          <p:nvPr/>
        </p:nvSpPr>
        <p:spPr>
          <a:xfrm>
            <a:off x="285750" y="95250"/>
            <a:ext cx="8572500" cy="762000"/>
          </a:xfrm>
          <a:prstGeom prst="rect">
            <a:avLst/>
          </a:prstGeom>
          <a:noFill/>
        </p:spPr>
        <p:txBody>
          <a:bodyPr rtlCol="0" bIns="45720" lIns="91440" rIns="91440" tIns="45720">
            <a:spAutoFit/>
          </a:bodyPr>
          <a:lstStyle/>
          <a:p>
            <a:pPr algn="ctr" rtl="0" fontAlgn="base" marL="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Variability of PT-INR values measured by point of care devices INRatio/INRatio 2 and CoaguChek XS and standard laboratory method. A cross-sectional study]]></a:t>
            </a:r>
          </a:p>
        </p:txBody>
      </p:sp>
      <p:cxnSp>
        <p:nvCxnSpPr>
          <p:cNvPr id="2" name=""/>
          <p:cNvCxnSpPr/>
          <p:nvPr/>
        </p:nvCxnSpPr>
        <p:spPr>
          <a:xfrm>
            <a:off x="0" y="6000750"/>
            <a:ext cx="9144000" cy="0"/>
          </a:xfrm>
          <a:prstGeom prst="line">
            <a:avLst/>
          </a:prstGeom>
          <a:ln w="12700" cap="flat" cmpd="sng" algn="ctr">
            <a:solidFill>
              <a:srgbClr val="DDDDDD">
                <a:alpha val="100000"/>
              </a:srgbClr>
            </a:solidFill>
            <a:prstDash val="solid"/>
            <a:round/>
            <a:headEnd type="none" w="med" len="med"/>
            <a:tailEnd type="none" w="med" len="med"/>
          </a:ln>
        </p:spPr>
      </p:cxnSp>
      <p:pic>
        <p:nvPicPr>
          <p:cNvPr id="3" name="PHPPresentation logo" descr="PHPPresentation logo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524000" y="952500"/>
            <a:ext cx="6096000" cy="4219575"/>
          </a:xfrm>
          <a:prstGeom prst="rect">
            <a:avLst/>
          </a:prstGeom>
          <a:noFill/>
          <a:effectLst>
            <a:outerShdw blurRad="57150" dist="95250" dir="2700000" algn="br" rotWithShape="0">
              <a:srgbClr val="000000">
                <a:alpha val="50000"/>
              </a:srgbClr>
            </a:outerShdw>
          </a:effectLst>
        </p:spPr>
      </p:pic>
      <p:sp>
        <p:nvSpPr>
          <p:cNvPr id="4" name=""/>
          <p:cNvSpPr txBox="1"/>
          <p:nvPr/>
        </p:nvSpPr>
        <p:spPr>
          <a:xfrm>
            <a:off x="0" y="6000750"/>
            <a:ext cx="7239000" cy="857250"/>
          </a:xfrm>
          <a:prstGeom prst="rect">
            <a:avLst/>
          </a:prstGeom>
          <a:noFill/>
        </p:spPr>
        <p:txBody>
          <a:bodyPr anchor="ctr" rtlCol="0" bIns="45720" lIns="91440" rIns="91440" tIns="45720">
            <a:spAutoFit/>
          </a:bodyPr>
          <a:lstStyle/>
          <a:p>
            <a:pPr algn="l" rtl="0" fontAlgn="ctr" marL="19050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b="1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DOI: ]]></a:t>
            </a:r>
            <a:r>
              <a:rPr lang="en-US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10.5114/aoms.2020.99165]]></a:t>
            </a:r>
          </a:p>
          <a:p>
            <a:pPr algn="l" rtl="0" fontAlgn="ctr" marL="19050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2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Arch Med Sci 2026;22(2):743-749]]></a:t>
            </a:r>
          </a:p>
        </p:txBody>
      </p:sp>
      <p:pic>
        <p:nvPicPr>
          <p:cNvPr id="5" name="" descr="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715250" y="6581775"/>
            <a:ext cx="952500" cy="180975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theme/theme1.xml><?xml version="1.0" encoding="utf-8"?>
<a:theme xmlns:a="http://schemas.openxmlformats.org/drawingml/2006/main" name="Theme44">
  <a:themeElements>
    <a:clrScheme name="Theme44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Theme44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inorFont>
    </a:fontScheme>
    <a:fmtScheme name="Theme44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r="5400000" dist="2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r="5400000" dist="23000" rotWithShape="0">
              <a:srgbClr val="000000">
                <a:alpha val="35"/>
              </a:srgbClr>
            </a:outerShdw>
          </a:effectLst>
        </a:effectStyle>
        <a:effectStyle>
          <a:effectLst>
            <a:outerShdw blurRad="40000" dir="5400000" dist="23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dir="t" rig="threePt">
              <a:rot lat="0" lon="0" rev="1200000"/>
            </a:lightRig>
          </a:scene3d>
          <a:sp3d>
            <a:bevelT h="25400" w="635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b="180000" l="50000" r="50000" t="-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b="50000" l="50000" r="50000" t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Application>Microsoft Office PowerPoint</Application>
  <Slides>1</Slide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1" baseType="lpstr">
      <vt:lpstr>Office Theme</vt:lpstr>
    </vt:vector>
  </TitlesOfParts>
  <Company>Microsoft Corporation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creator>Unknown Creator</dc:creator>
  <cp:lastModifiedBy>Unknown Creator</cp:lastModifiedBy>
  <dcterms:created xsi:type="dcterms:W3CDTF">2026-09-21T17:24:42Z</dcterms:created>
  <dcterms:modified xsi:type="dcterms:W3CDTF">2026-09-21T17:24:42Z</dcterms:modified>
  <dc:title>Untitled Presentation</dc:title>
  <dc:description/>
  <dc:subject/>
  <cp:keywords/>
  <cp:category/>
</cp:coreProperties>
</file>

<file path=docProps/custom.xml><?xml version="1.0" encoding="utf-8"?>
<Properties xmlns="http://schemas.openxmlformats.org/officeDocument/2006/custom-properties" xmlns:vt="http://schemas.openxmlformats.org/officeDocument/2006/docPropsVTypes"/>
</file>