
<file path=[Content_Types].xml><?xml version="1.0" encoding="utf-8"?>
<Types xmlns="http://schemas.openxmlformats.org/package/2006/content-types">
  <Default Extension="rels" ContentType="application/vnd.openxmlformats-package.relationships+xml"/>
  <Default Extension="xml" ContentType="application/xml"/>
  <Default Extension="svg" ContentType="image/svg+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notesSlides/notesSlide1.xml" ContentType="application/vnd.openxmlformats-officedocument.presentationml.notes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Lst>
  <p:sldSz cx="9144000" cy="6858000" type="screen4x3"/>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showPr>
    <p:presen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presProps" Target="presProps.xml"/>
  <Relationship Id="rId5" Type="http://schemas.openxmlformats.org/officeDocument/2006/relationships/viewProps" Target="viewProps.xml"/>
  <Relationship Id="rId6" Type="http://schemas.openxmlformats.org/officeDocument/2006/relationships/tableStyles" Target="tableStyles.xml"/>
</Relationships>

</file>

<file path=ppt/notesSlides/notesSlide1.xml><?xml version="1.0" encoding="utf-8"?>
<p:notes xmlns:a="http://schemas.openxmlformats.org/drawingml/2006/main" xmlns:p="http://schemas.openxmlformats.org/presentationml/2006/main" xmlns:r="http://schemas.openxmlformats.org/officeDocument/2006/relationships">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0" y="0"/>
            <a:ext cx="0" cy="0"/>
          </a:xfrm>
          <a:prstGeom prst="rect">
            <a:avLst/>
          </a:prstGeom>
          <a:noFill/>
          <a:ln w="12700">
            <a:solidFill>
              <a:prstClr val="black"/>
            </a:solidFill>
          </a:ln>
        </p:spPr>
      </p:sp>
      <p:sp>
        <p:nvSpPr>
          <p:cNvPr id="3" name="Notes Placeholder"/>
          <p:cNvSpPr>
            <a:spLocks noGrp="1"/>
          </p:cNvSpPr>
          <p:nvPr>
            <p:ph type="body" idx="1"/>
          </p:nvPr>
        </p:nvSpPr>
        <p:spPr>
          <a:xfrm>
            <a:off x="0" y="0"/>
            <a:ext cx="5486400" cy="3600450"/>
          </a:xfrm>
          <a:prstGeom prst="rect">
            <a:avLst/>
          </a:prstGeom>
        </p:spPr>
        <p:txBody>
          <a:bodyPr/>
          <a:lstStyle/>
          <a:p>
            <a:pPr algn="l" rtl="0" fontAlgn="base" marL="0" marR="0" indent="0" lvl="0">
              <a:lnSpc>
                <a:spcPct val="100000"/>
              </a:lnSpc>
              <a:spcBef>
                <a:spcPts val="0"/>
              </a:spcBef>
              <a:spcAft>
                <a:spcPts val="0"/>
              </a:spcAft>
            </a:pPr>
            <a:r>
              <a:rPr lang="en-US" sz="1000" spc="0" u="none">
                <a:solidFill>
                  <a:srgbClr val="000000">
                    <a:alpha val="100000"/>
                  </a:srgbClr>
                </a:solidFill>
                <a:latin typeface="Calibri"/>
              </a:rPr>
              <a:t><![CDATA[In recent years, significant findings have emerged concerning the association between the gut microbiota and various human diseases. The diversity can be explained by a multitude of interactions between intrinsic and environmental factors that are unique to each individual. This uniqueness of the microbiota may explain why some individuals are more prone to develop cardiovascular diseases. Gut dysbiosis plays a significant role in various pathophysiological processes. It can be postulated that health is linked to the homeostasis of the gastrointestinal microbiota. We provide an overview of diagnostic procedures to determine the microbiota’s composition, the mechanisms of microbiota interactions and some effects of the microbiota on the development of cardiovascular diseases.]]></a:t>
            </a:r>
          </a:p>
        </p:txBody>
      </p:sp>
    </p:spTree>
  </p:cSld>
</p:note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83077298"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image" Target="../media/127177_c6113_o1.jpg"/>
  <Relationship Id="rId3" Type="http://schemas.openxmlformats.org/officeDocument/2006/relationships/image" Target="../media/ams-logo-new-js2.png"/>
  <Relationship Id="rId4" Type="http://schemas.openxmlformats.org/officeDocument/2006/relationships/notesSlide" Target="../notesSlides/notesSlide1.xm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95250"/>
          <a:ext cx="9144000" cy="6858000"/>
          <a:chOff x="0" y="95250"/>
          <a:chExt cx="9144000" cy="6858000"/>
        </a:xfrm>
      </p:grpSpPr>
      <p:sp>
        <p:nvSpPr>
          <p:cNvPr id="1" name=""/>
          <p:cNvSpPr txBox="1"/>
          <p:nvPr/>
        </p:nvSpPr>
        <p:spPr>
          <a:xfrm>
            <a:off x="285750" y="95250"/>
            <a:ext cx="8572500" cy="762000"/>
          </a:xfrm>
          <a:prstGeom prst="rect">
            <a:avLst/>
          </a:prstGeom>
          <a:noFill/>
        </p:spPr>
        <p:txBody>
          <a:bodyPr rtlCol="0" bIns="45720" lIns="91440" rIns="91440" tIns="45720">
            <a:spAutoFit/>
          </a:bodyPr>
          <a:lstStyle/>
          <a:p>
            <a:pPr algn="ctr" rtl="0" fontAlgn="base" marL="0" marR="0" indent="0" lvl="0">
              <a:lnSpc>
                <a:spcPct val="100000"/>
              </a:lnSpc>
              <a:spcBef>
                <a:spcPts val="0"/>
              </a:spcBef>
              <a:spcAft>
                <a:spcPts val="0"/>
              </a:spcAft>
            </a:pPr>
            <a:r>
              <a:rPr lang="en-US" sz="1400" spc="0" u="none">
                <a:solidFill>
                  <a:srgbClr val="000000">
                    <a:alpha val="100000"/>
                  </a:srgbClr>
                </a:solidFill>
                <a:latin typeface="Calibri"/>
              </a:rPr>
              <a:t><![CDATA[Gut microbiota and the pathophysiology of cardiovascular disease]]></a:t>
            </a:r>
          </a:p>
        </p:txBody>
      </p:sp>
      <p:cxnSp>
        <p:nvCxnSpPr>
          <p:cNvPr id="2" name=""/>
          <p:cNvCxnSpPr/>
          <p:nvPr/>
        </p:nvCxnSpPr>
        <p:spPr>
          <a:xfrm>
            <a:off x="0" y="6000750"/>
            <a:ext cx="9144000" cy="0"/>
          </a:xfrm>
          <a:prstGeom prst="line">
            <a:avLst/>
          </a:prstGeom>
          <a:ln w="12700" cap="flat" cmpd="sng" algn="ctr">
            <a:solidFill>
              <a:srgbClr val="DDDDDD">
                <a:alpha val="100000"/>
              </a:srgbClr>
            </a:solidFill>
            <a:prstDash val="solid"/>
            <a:round/>
            <a:headEnd type="none" w="med" len="med"/>
            <a:tailEnd type="none" w="med" len="med"/>
          </a:ln>
        </p:spPr>
      </p:cxnSp>
      <p:pic>
        <p:nvPicPr>
          <p:cNvPr id="3" name="PHPPresentation logo" descr="PHPPresentation logo"/>
          <p:cNvPicPr>
            <a:picLocks noChangeAspect="1"/>
          </p:cNvPicPr>
          <p:nvPr/>
        </p:nvPicPr>
        <p:blipFill>
          <a:blip r:embed="rId2"/>
          <a:stretch>
            <a:fillRect/>
          </a:stretch>
        </p:blipFill>
        <p:spPr>
          <a:xfrm>
            <a:off x="2905125" y="952500"/>
            <a:ext cx="3333750" cy="2152650"/>
          </a:xfrm>
          <a:prstGeom prst="rect">
            <a:avLst/>
          </a:prstGeom>
          <a:noFill/>
          <a:effectLst>
            <a:outerShdw blurRad="57150" dist="95250" dir="2700000" algn="br" rotWithShape="0">
              <a:srgbClr val="000000">
                <a:alpha val="50000"/>
              </a:srgbClr>
            </a:outerShdw>
          </a:effectLst>
        </p:spPr>
      </p:pic>
      <p:sp>
        <p:nvSpPr>
          <p:cNvPr id="4" name=""/>
          <p:cNvSpPr txBox="1"/>
          <p:nvPr/>
        </p:nvSpPr>
        <p:spPr>
          <a:xfrm>
            <a:off x="0" y="6000750"/>
            <a:ext cx="7239000" cy="857250"/>
          </a:xfrm>
          <a:prstGeom prst="rect">
            <a:avLst/>
          </a:prstGeom>
          <a:noFill/>
        </p:spPr>
        <p:txBody>
          <a:bodyPr anchor="ctr" rtlCol="0" bIns="45720" lIns="91440" rIns="91440" tIns="45720">
            <a:spAutoFit/>
          </a:bodyPr>
          <a:lstStyle/>
          <a:p>
            <a:pPr algn="l" rtl="0" fontAlgn="ctr" marL="190500" marR="0" indent="0" lvl="0">
              <a:lnSpc>
                <a:spcPct val="100000"/>
              </a:lnSpc>
              <a:spcBef>
                <a:spcPts val="0"/>
              </a:spcBef>
              <a:spcAft>
                <a:spcPts val="0"/>
              </a:spcAft>
            </a:pPr>
            <a:r>
              <a:rPr lang="en-US" b="1" sz="1400" spc="0" u="none">
                <a:solidFill>
                  <a:srgbClr val="000000">
                    <a:alpha val="100000"/>
                  </a:srgbClr>
                </a:solidFill>
                <a:latin typeface="Calibri"/>
              </a:rPr>
              <a:t><![CDATA[DOI: ]]></a:t>
            </a:r>
            <a:r>
              <a:rPr lang="en-US" sz="1400" spc="0" u="none">
                <a:solidFill>
                  <a:srgbClr val="000000">
                    <a:alpha val="100000"/>
                  </a:srgbClr>
                </a:solidFill>
                <a:latin typeface="Calibri"/>
              </a:rPr>
              <a:t><![CDATA[10.5114/aoms/127177]]></a:t>
            </a:r>
          </a:p>
          <a:p>
            <a:pPr algn="l" rtl="0" fontAlgn="ctr" marL="190500" marR="0" indent="0" lvl="0">
              <a:lnSpc>
                <a:spcPct val="100000"/>
              </a:lnSpc>
              <a:spcBef>
                <a:spcPts val="0"/>
              </a:spcBef>
              <a:spcAft>
                <a:spcPts val="0"/>
              </a:spcAft>
            </a:pPr>
            <a:r>
              <a:rPr lang="en-US" sz="1200" spc="0" u="none">
                <a:solidFill>
                  <a:srgbClr val="000000">
                    <a:alpha val="100000"/>
                  </a:srgbClr>
                </a:solidFill>
                <a:latin typeface="Calibri"/>
              </a:rPr>
              <a:t><![CDATA[Arch Med Sci 2026;22(4):2266-2276]]></a:t>
            </a:r>
          </a:p>
        </p:txBody>
      </p:sp>
      <p:pic>
        <p:nvPicPr>
          <p:cNvPr id="5" name="" descr=""/>
          <p:cNvPicPr>
            <a:picLocks noChangeAspect="1"/>
          </p:cNvPicPr>
          <p:nvPr/>
        </p:nvPicPr>
        <p:blipFill>
          <a:blip r:embed="rId3"/>
          <a:stretch>
            <a:fillRect/>
          </a:stretch>
        </p:blipFill>
        <p:spPr>
          <a:xfrm>
            <a:off x="7715250" y="6581775"/>
            <a:ext cx="952500" cy="180975"/>
          </a:xfrm>
          <a:prstGeom prst="rect">
            <a:avLst/>
          </a:prstGeom>
          <a:noFill/>
        </p:spPr>
      </p:pic>
    </p:spTree>
  </p:cSld>
  <p:clrMapOvr>
    <a:masterClrMapping/>
  </p:clrMapOvr>
</p:sld>
</file>

<file path=ppt/theme/theme1.xml><?xml version="1.0" encoding="utf-8"?>
<a:theme xmlns:a="http://schemas.openxmlformats.org/drawingml/2006/main" name="Theme22">
  <a:themeElements>
    <a:clrScheme name="Theme22">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22">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22">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000"/>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000"/>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b="180000" l="50000" r="50000" t="-80000"/>
          </a:path>
        </a:gradFill>
        <a:gradFill rotWithShape="1">
          <a:gsLst>
            <a:gs pos="0">
              <a:schemeClr val="phClr">
                <a:tint val="80000"/>
                <a:satMod val="300000"/>
              </a:schemeClr>
            </a:gs>
            <a:gs pos="100000">
              <a:schemeClr val="phClr">
                <a:shade val="30000"/>
                <a:satMod val="200000"/>
              </a:schemeClr>
            </a:gs>
          </a:gsLst>
          <a:path path="circle">
            <a:fillToRect b="50000" l="50000" r="50000" t="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1</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Unknown Creator</dc:creator>
  <cp:lastModifiedBy>Unknown Creator</cp:lastModifiedBy>
  <dcterms:created xsi:type="dcterms:W3CDTF">2026-11-07T14:17:05Z</dcterms:created>
  <dcterms:modified xsi:type="dcterms:W3CDTF">2026-11-07T14:17:05Z</dcterms:modified>
  <dc:title>Untitled Presentation</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