
<file path=[Content_Types].xml><?xml version="1.0" encoding="utf-8"?>
<Types xmlns="http://schemas.openxmlformats.org/package/2006/content-types">
  <Default Extension="rels" ContentType="application/vnd.openxmlformats-package.relationships+xml"/>
  <Default Extension="xml" ContentType="application/xml"/>
  <Default Extension="svg" ContentType="image/svg+xml"/>
  <Override PartName="/ppt/presentation.xml" ContentType="application/vnd.openxmlformats-officedocument.presentationml.presentation.main+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slideMasters/slideMaster1.xml" ContentType="application/vnd.openxmlformats-officedocument.presentationml.slideMaster+xml"/>
  <Override PartName="/ppt/theme/theme1.xml" ContentType="application/vnd.openxmlformats-officedocument.theme+xml"/>
  <Override PartName="/ppt/slideLayouts/slideLayout1.xml" ContentType="application/vnd.openxmlformats-officedocument.presentationml.slideLayout+xml"/>
  <Override PartName="/ppt/slides/slide1.xml" ContentType="application/vnd.openxmlformats-officedocument.presentationml.slide+xml"/>
  <Override PartName="/ppt/notesSlides/notesSlide1.xml" ContentType="application/vnd.openxmlformats-officedocument.presentationml.notesSlide+xml"/>
  <Default Extension="gif" ContentType="image/gif"/>
  <Default Extension="jpg" ContentType="image/jpeg"/>
  <Default Extension="jpeg" ContentType="image/jpeg"/>
  <Default Extension="png" ContentType="image/png"/>
  <Default Extension="xlsx" ContentType="application/vnd.openxmlformats-officedocument.spreadsheetml.sheet"/>
</Types>
</file>

<file path=_rels/.rels><?xml version="1.0" encoding="UTF-8" standalone="yes"?>
<Relationships xmlns="http://schemas.openxmlformats.org/package/2006/relationships">
  <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Lst>
  <p:sldSz cx="9144000" cy="6858000" type="screen4x3"/>
  <p:notesSz cx="6858000" cy="9144000"/>
  <p:defaultTextStyle>
    <a:defPPr>
      <a:defRPr lang="fr-FR"/>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lastView="sldView">
  <p:slideViewPr>
    <p:cSldViewPr>
      <p:cViewPr>
        <p:scale>
          <a:sx d="100" n="100"/>
          <a:sy d="100" n="100"/>
        </p:scale>
        <p:origin x="0" y="0"/>
      </p:cViewPr>
    </p:cSldViewPr>
  </p:slideViewPr>
</p:viewPr>
</file>

<file path=ppt/_rels/presentation.xml.rels><?xml version="1.0" encoding="UTF-8" standalone="yes"?>
<Relationships xmlns="http://schemas.openxmlformats.org/package/2006/relationships">
  <Relationship Id="rId1" Type="http://schemas.openxmlformats.org/officeDocument/2006/relationships/slideMaster" Target="slideMasters/slideMaster1.xml"/>
  <Relationship Id="rId2" Type="http://schemas.openxmlformats.org/officeDocument/2006/relationships/theme" Target="theme/theme1.xml"/>
  <Relationship Id="rId3" Type="http://schemas.openxmlformats.org/officeDocument/2006/relationships/slide" Target="slides/slide1.xml"/>
  <Relationship Id="rId4" Type="http://schemas.openxmlformats.org/officeDocument/2006/relationships/presProps" Target="presProps.xml"/>
  <Relationship Id="rId5" Type="http://schemas.openxmlformats.org/officeDocument/2006/relationships/viewProps" Target="viewProps.xml"/>
  <Relationship Id="rId6" Type="http://schemas.openxmlformats.org/officeDocument/2006/relationships/tableStyles" Target="tableStyles.xml"/>
</Relationships>

</file>

<file path=ppt/notesSlides/notesSlide1.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0" y="0"/>
            <a:ext cx="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r>
              <a:rPr lang="en-US" sz="1000" spc="0" u="none">
                <a:solidFill>
                  <a:srgbClr val="000000">
                    <a:alpha val="100000"/>
                  </a:srgbClr>
                </a:solidFill>
                <a:latin typeface="Calibri"/>
              </a:rPr>
              <a:t><![CDATA[Introduction
A risk stratification model is pretty important to prevent the recurrent stroke for ischemic stroke patients. The present study aimed to meta-analysis the ability of Essen Stroke Risk Score (ESRS) to accurately predict recurrence of ischemic stroke.
Material and methods
Studies on the diagnostic performance of Essen Stroke Risk Score  in predicting recurrent stroke were searched by electronic and manual methods. Quality pooled C-statistics, and 95% confidence intervals (95% CI) were evaluated.
Results
Fifteen studies with a total of 94,052 patients were included in the meta-analysis. The pooled C-statistics of ESER for patients without atrial fibrillation (AF) experiencing recurring strokes at 90-day or one-year were 0.65 (95% CI: 0.58-0.73) and 0.57 (95% CI: 0.53-0.60), and the heterogeneity was weak. The average ratio of one-year recurrent stroke in the low-risk and high-risk groups classified according to ESRS is 5.6%(range 1.4 to 12.1%) and 9.2%( range 3.2 to 20.1%), respectively. And the calibration analysis showed the pooled RR in the low-risk group is 0.88 (95%CI: 0.24-3.19) and 0.88 (0.24-3.31) with wide confidence intervals and  high levels of heterogeneity, indicating the calibration ability was low.
Conclusions
ESRS had low to moderate ability to predict recurrence of stroke in patients with ischemic stroke and low calibration ability, which need to be further improved.
]]></a:t>
            </a:r>
          </a:p>
        </p:txBody>
      </p:sp>
    </p:spTree>
  </p:cSld>
</p:notes>
</file>

<file path=ppt/slideLayouts/_rels/slideLayout1.xml.rels><?xml version="1.0" encoding="UTF-8" standalone="yes"?>
<Relationships xmlns="http://schemas.openxmlformats.org/package/2006/relationships">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476337348" r:id="rId1"/>
  </p:sldLayoutIdLst>
  <p:txStyles>
    <p:titleStyle>
      <a:lvl1pPr algn="ctr">
        <a:defRPr sz="4400" kern="1200">
          <a:solidFill>
            <a:schemeClr val="lt1"/>
          </a:solidFill>
        </a:defRPr>
      </a:lvl1pPr>
      <a:extLst/>
    </p:titleStyle>
    <p:bodyStyle>
      <a:lvl1pPr algn="ctr" indent="-324900">
        <a:defRPr sz="3200" kern="1200">
          <a:solidFill>
            <a:schemeClr val="tx1"/>
          </a:solidFill>
        </a:defRPr>
      </a:lvl1pPr>
      <a:extLst/>
    </p:bodyStyle>
    <p:otherStyle>
      <a:defPPr algn="ctr">
        <a:defRPr kern="1200">
          <a:solidFill>
            <a:schemeClr val="tx1"/>
          </a:solidFill>
        </a:defRPr>
      </a:defPPr>
      <a:extLst/>
    </p:otherStyle>
  </p:txStyles>
</p:sldMaster>
</file>

<file path=ppt/slides/_rels/slide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127199_ef44f1.jpg"/>
  <Relationship Id="rId3" Type="http://schemas.openxmlformats.org/officeDocument/2006/relationships/image" Target="../media/ams-logo-new-js2.png"/>
  <Relationship Id="rId4" Type="http://schemas.openxmlformats.org/officeDocument/2006/relationships/notesSlide" Target="../notesSlides/notesSlide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95250"/>
          <a:ext cx="9144000" cy="6858000"/>
          <a:chOff x="0" y="95250"/>
          <a:chExt cx="9144000" cy="6858000"/>
        </a:xfrm>
      </p:grpSpPr>
      <p:sp>
        <p:nvSpPr>
          <p:cNvPr id="1" name=""/>
          <p:cNvSpPr txBox="1"/>
          <p:nvPr/>
        </p:nvSpPr>
        <p:spPr>
          <a:xfrm>
            <a:off x="285750" y="95250"/>
            <a:ext cx="8572500" cy="7620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sz="1400" spc="0" u="none">
                <a:solidFill>
                  <a:srgbClr val="000000">
                    <a:alpha val="100000"/>
                  </a:srgbClr>
                </a:solidFill>
                <a:latin typeface="Calibri"/>
              </a:rPr>
              <a:t><![CDATA[Validation of the ability of ESER score to predict recurrent stroke: a meta-analysis]]></a:t>
            </a:r>
          </a:p>
        </p:txBody>
      </p:sp>
      <p:cxnSp>
        <p:nvCxnSpPr>
          <p:cNvPr id="2" name=""/>
          <p:cNvCxnSpPr/>
          <p:nvPr/>
        </p:nvCxnSpPr>
        <p:spPr>
          <a:xfrm>
            <a:off x="0" y="6000750"/>
            <a:ext cx="9144000" cy="0"/>
          </a:xfrm>
          <a:prstGeom prst="line">
            <a:avLst/>
          </a:prstGeom>
          <a:ln w="12700" cap="flat" cmpd="sng" algn="ctr">
            <a:solidFill>
              <a:srgbClr val="DDDDDD">
                <a:alpha val="100000"/>
              </a:srgbClr>
            </a:solidFill>
            <a:prstDash val="solid"/>
            <a:round/>
            <a:headEnd type="none" w="med" len="med"/>
            <a:tailEnd type="none" w="med" len="med"/>
          </a:ln>
        </p:spPr>
      </p:cxnSp>
      <p:pic>
        <p:nvPicPr>
          <p:cNvPr id="3" name="PHPPresentation logo" descr="PHPPresentation logo"/>
          <p:cNvPicPr>
            <a:picLocks noChangeAspect="1"/>
          </p:cNvPicPr>
          <p:nvPr/>
        </p:nvPicPr>
        <p:blipFill>
          <a:blip r:embed="rId2"/>
          <a:stretch>
            <a:fillRect/>
          </a:stretch>
        </p:blipFill>
        <p:spPr>
          <a:xfrm>
            <a:off x="3143250" y="952500"/>
            <a:ext cx="2857500" cy="1447800"/>
          </a:xfrm>
          <a:prstGeom prst="rect">
            <a:avLst/>
          </a:prstGeom>
          <a:noFill/>
          <a:effectLst>
            <a:outerShdw blurRad="57150" dist="95250" dir="2700000" algn="br" rotWithShape="0">
              <a:srgbClr val="000000">
                <a:alpha val="50000"/>
              </a:srgbClr>
            </a:outerShdw>
          </a:effectLst>
        </p:spPr>
      </p:pic>
      <p:sp>
        <p:nvSpPr>
          <p:cNvPr id="4" name=""/>
          <p:cNvSpPr txBox="1"/>
          <p:nvPr/>
        </p:nvSpPr>
        <p:spPr>
          <a:xfrm>
            <a:off x="0" y="6000750"/>
            <a:ext cx="7239000" cy="857250"/>
          </a:xfrm>
          <a:prstGeom prst="rect">
            <a:avLst/>
          </a:prstGeom>
          <a:noFill/>
        </p:spPr>
        <p:txBody>
          <a:bodyPr anchor="ctr" rtlCol="0" bIns="45720" lIns="91440" rIns="91440" tIns="45720">
            <a:spAutoFit/>
          </a:bodyPr>
          <a:lstStyle/>
          <a:p>
            <a:pPr algn="l" rtl="0" fontAlgn="ctr" marL="190500" marR="0" indent="0" lvl="0">
              <a:lnSpc>
                <a:spcPct val="100000"/>
              </a:lnSpc>
              <a:spcBef>
                <a:spcPts val="0"/>
              </a:spcBef>
              <a:spcAft>
                <a:spcPts val="0"/>
              </a:spcAft>
            </a:pPr>
            <a:r>
              <a:rPr lang="en-US" b="1" sz="1400" spc="0" u="none">
                <a:solidFill>
                  <a:srgbClr val="000000">
                    <a:alpha val="100000"/>
                  </a:srgbClr>
                </a:solidFill>
                <a:latin typeface="Calibri"/>
              </a:rPr>
              <a:t><![CDATA[DOI: ]]></a:t>
            </a:r>
            <a:r>
              <a:rPr lang="en-US" sz="1400" spc="0" u="none">
                <a:solidFill>
                  <a:srgbClr val="000000">
                    <a:alpha val="100000"/>
                  </a:srgbClr>
                </a:solidFill>
                <a:latin typeface="Calibri"/>
              </a:rPr>
              <a:t><![CDATA[10.5114/aoms/127199]]></a:t>
            </a:r>
          </a:p>
        </p:txBody>
      </p:sp>
      <p:pic>
        <p:nvPicPr>
          <p:cNvPr id="5" name="" descr=""/>
          <p:cNvPicPr>
            <a:picLocks noChangeAspect="1"/>
          </p:cNvPicPr>
          <p:nvPr/>
        </p:nvPicPr>
        <p:blipFill>
          <a:blip r:embed="rId3"/>
          <a:stretch>
            <a:fillRect/>
          </a:stretch>
        </p:blipFill>
        <p:spPr>
          <a:xfrm>
            <a:off x="7715250" y="6581775"/>
            <a:ext cx="952500" cy="180975"/>
          </a:xfrm>
          <a:prstGeom prst="rect">
            <a:avLst/>
          </a:prstGeom>
          <a:noFill/>
        </p:spPr>
      </p:pic>
    </p:spTree>
  </p:cSld>
  <p:clrMapOvr>
    <a:masterClrMapping/>
  </p:clrMapOvr>
</p:sld>
</file>

<file path=ppt/theme/theme1.xml><?xml version="1.0" encoding="utf-8"?>
<a:theme xmlns:a="http://schemas.openxmlformats.org/drawingml/2006/main" name="Theme95">
  <a:themeElements>
    <a:clrScheme name="Theme95">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heme95">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heme95">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Slides>1</Slides>
  <ScaleCrop>false</ScaleCrop>
  <HeadingPairs>
    <vt:vector size="4" baseType="variant">
      <vt:variant>
        <vt:lpstr>Theme</vt:lpstr>
      </vt:variant>
      <vt:variant>
        <vt:i4>1</vt:i4>
      </vt:variant>
      <vt:variant>
        <vt:lpstr>Slide Titles</vt:lpstr>
      </vt:variant>
      <vt:variant>
        <vt:i4>1</vt:i4>
      </vt:variant>
    </vt:vector>
  </HeadingPairs>
  <TitlesOfParts>
    <vt:vector size="1" baseType="lpstr">
      <vt:lpstr>Office Theme</vt:lpstr>
    </vt:vector>
  </TitlesOfParts>
  <Company>Microsoft Corporation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Unknown Creator</dc:creator>
  <cp:lastModifiedBy>Unknown Creator</cp:lastModifiedBy>
  <dcterms:created xsi:type="dcterms:W3CDTF">2026-08-21T14:04:35Z</dcterms:created>
  <dcterms:modified xsi:type="dcterms:W3CDTF">2026-08-21T14:04:35Z</dcterms:modified>
  <dc:title>Untitled Presentation</dc:title>
  <dc:description/>
  <dc:subject/>
  <cp:keywords/>
  <cp:category/>
</cp:coreProperties>
</file>

<file path=docProps/custom.xml><?xml version="1.0" encoding="utf-8"?>
<Properties xmlns="http://schemas.openxmlformats.org/officeDocument/2006/custom-properties" xmlns:vt="http://schemas.openxmlformats.org/officeDocument/2006/docPropsVTypes"/>
</file>