
<file path=[Content_Types].xml><?xml version="1.0" encoding="utf-8"?>
<Types xmlns="http://schemas.openxmlformats.org/package/2006/content-types">
  <Default Extension="rels" ContentType="application/vnd.openxmlformats-package.relationships+xml"/>
  <Default Extension="xml" ContentType="application/xml"/>
  <Default Extension="svg" ContentType="image/svg+xml"/>
  <Override PartName="/ppt/presentation.xml" ContentType="application/vnd.openxmlformats-officedocument.presentationml.presentation.main+xml"/>
  <Override PartName="/ppt/presProps.xml" ContentType="application/vnd.openxmlformats-officedocument.presentationml.presProps+xml"/>
  <Override PartName="/ppt/tableStyles.xml" ContentType="application/vnd.openxmlformats-officedocument.presentationml.tableStyles+xml"/>
  <Override PartName="/ppt/viewProps.xml" ContentType="application/vnd.openxmlformats-officedocument.presentationml.viewProps+xml"/>
  <Override PartName="/docProps/app.xml" ContentType="application/vnd.openxmlformats-officedocument.extended-properties+xml"/>
  <Override PartName="/docProps/core.xml" ContentType="application/vnd.openxmlformats-package.core-properties+xml"/>
  <Override PartName="/docProps/custom.xml" ContentType="application/vnd.openxmlformats-officedocument.custom-properties+xml"/>
  <Override PartName="/ppt/slideMasters/slideMaster1.xml" ContentType="application/vnd.openxmlformats-officedocument.presentationml.slideMaster+xml"/>
  <Override PartName="/ppt/theme/theme1.xml" ContentType="application/vnd.openxmlformats-officedocument.theme+xml"/>
  <Override PartName="/ppt/slideLayouts/slideLayout1.xml" ContentType="application/vnd.openxmlformats-officedocument.presentationml.slideLayout+xml"/>
  <Override PartName="/ppt/slides/slide1.xml" ContentType="application/vnd.openxmlformats-officedocument.presentationml.slide+xml"/>
  <Override PartName="/ppt/notesSlides/notesSlide1.xml" ContentType="application/vnd.openxmlformats-officedocument.presentationml.notesSlide+xml"/>
  <Default Extension="gif" ContentType="image/gif"/>
  <Default Extension="jpg" ContentType="image/jpeg"/>
  <Default Extension="jpeg" ContentType="image/jpeg"/>
  <Default Extension="png" ContentType="image/png"/>
  <Default Extension="xlsx" ContentType="application/vnd.openxmlformats-officedocument.spreadsheetml.sheet"/>
</Types>
</file>

<file path=_rels/.rels><?xml version="1.0" encoding="UTF-8" standalone="yes"?>
<Relationships xmlns="http://schemas.openxmlformats.org/package/2006/relationships">
  <Relationship Id="rId1" Type="http://schemas.openxmlformats.org/officeDocument/2006/relationships/officeDocument" Target="ppt/presentation.xml"/>
  <Relationship Id="rId2" Type="http://schemas.openxmlformats.org/package/2006/relationships/metadata/core-properties" Target="docProps/core.xml"/>
  <Relationship Id="rId3" Type="http://schemas.openxmlformats.org/officeDocument/2006/relationships/extended-properties" Target="docProps/app.xml"/>
  <Relationship Id="rId4" Type="http://schemas.openxmlformats.org/officeDocument/2006/relationships/custom-properties" Target="docProps/custom.xml"/>
</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1"/>
  </p:sldMasterIdLst>
  <p:sldIdLst>
    <p:sldId id="256" r:id="rId3"/>
  </p:sldIdLst>
  <p:sldSz cx="9144000" cy="6858000" type="screen4x3"/>
  <p:notesSz cx="6858000" cy="9144000"/>
  <p:defaultTextStyle>
    <a:defPPr>
      <a:defRPr lang="fr-FR"/>
    </a:defPPr>
    <a:lvl1pPr algn="l" defTabSz="914400" eaLnBrk="1" hangingPunct="1" latinLnBrk="0" marL="0" rtl="0">
      <a:defRPr kern="1200" sz="1800">
        <a:solidFill>
          <a:schemeClr val="tx1"/>
        </a:solidFill>
        <a:latin typeface="+mn-lt"/>
        <a:ea typeface="+mn-ea"/>
        <a:cs typeface="+mn-cs"/>
      </a:defRPr>
    </a:lvl1pPr>
    <a:lvl2pPr algn="l" defTabSz="914400" eaLnBrk="1" hangingPunct="1" latinLnBrk="0" marL="457200" rtl="0">
      <a:defRPr kern="1200" sz="1800">
        <a:solidFill>
          <a:schemeClr val="tx1"/>
        </a:solidFill>
        <a:latin typeface="+mn-lt"/>
        <a:ea typeface="+mn-ea"/>
        <a:cs typeface="+mn-cs"/>
      </a:defRPr>
    </a:lvl2pPr>
    <a:lvl3pPr algn="l" defTabSz="914400" eaLnBrk="1" hangingPunct="1" latinLnBrk="0" marL="914400" rtl="0">
      <a:defRPr kern="1200" sz="1800">
        <a:solidFill>
          <a:schemeClr val="tx1"/>
        </a:solidFill>
        <a:latin typeface="+mn-lt"/>
        <a:ea typeface="+mn-ea"/>
        <a:cs typeface="+mn-cs"/>
      </a:defRPr>
    </a:lvl3pPr>
    <a:lvl4pPr algn="l" defTabSz="914400" eaLnBrk="1" hangingPunct="1" latinLnBrk="0" marL="1371600" rtl="0">
      <a:defRPr kern="1200" sz="1800">
        <a:solidFill>
          <a:schemeClr val="tx1"/>
        </a:solidFill>
        <a:latin typeface="+mn-lt"/>
        <a:ea typeface="+mn-ea"/>
        <a:cs typeface="+mn-cs"/>
      </a:defRPr>
    </a:lvl4pPr>
    <a:lvl5pPr algn="l" defTabSz="914400" eaLnBrk="1" hangingPunct="1" latinLnBrk="0" marL="1828800" rtl="0">
      <a:defRPr kern="1200" sz="1800">
        <a:solidFill>
          <a:schemeClr val="tx1"/>
        </a:solidFill>
        <a:latin typeface="+mn-lt"/>
        <a:ea typeface="+mn-ea"/>
        <a:cs typeface="+mn-cs"/>
      </a:defRPr>
    </a:lvl5pPr>
    <a:lvl6pPr algn="l" defTabSz="914400" eaLnBrk="1" hangingPunct="1" latinLnBrk="0" marL="2286000" rtl="0">
      <a:defRPr kern="1200" sz="1800">
        <a:solidFill>
          <a:schemeClr val="tx1"/>
        </a:solidFill>
        <a:latin typeface="+mn-lt"/>
        <a:ea typeface="+mn-ea"/>
        <a:cs typeface="+mn-cs"/>
      </a:defRPr>
    </a:lvl6pPr>
    <a:lvl7pPr algn="l" defTabSz="914400" eaLnBrk="1" hangingPunct="1" latinLnBrk="0" marL="2743200" rtl="0">
      <a:defRPr kern="1200" sz="1800">
        <a:solidFill>
          <a:schemeClr val="tx1"/>
        </a:solidFill>
        <a:latin typeface="+mn-lt"/>
        <a:ea typeface="+mn-ea"/>
        <a:cs typeface="+mn-cs"/>
      </a:defRPr>
    </a:lvl7pPr>
    <a:lvl8pPr algn="l" defTabSz="914400" eaLnBrk="1" hangingPunct="1" latinLnBrk="0" marL="3200400" rtl="0">
      <a:defRPr kern="1200" sz="1800">
        <a:solidFill>
          <a:schemeClr val="tx1"/>
        </a:solidFill>
        <a:latin typeface="+mn-lt"/>
        <a:ea typeface="+mn-ea"/>
        <a:cs typeface="+mn-cs"/>
      </a:defRPr>
    </a:lvl8pPr>
    <a:lvl9pPr algn="l" defTabSz="914400" eaLnBrk="1" hangingPunct="1" latinLnBrk="0" marL="3657600" rtl="0">
      <a:defRPr kern="1200" sz="18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showPr>
    <p:presen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showComments="0" lastView="sldView">
  <p:slideViewPr>
    <p:cSldViewPr>
      <p:cViewPr>
        <p:scale>
          <a:sx d="100" n="100"/>
          <a:sy d="100" n="100"/>
        </p:scale>
        <p:origin x="0" y="0"/>
      </p:cViewPr>
    </p:cSldViewPr>
  </p:slideViewPr>
</p:viewPr>
</file>

<file path=ppt/_rels/presentation.xml.rels><?xml version="1.0" encoding="UTF-8" standalone="yes"?>
<Relationships xmlns="http://schemas.openxmlformats.org/package/2006/relationships">
  <Relationship Id="rId1" Type="http://schemas.openxmlformats.org/officeDocument/2006/relationships/slideMaster" Target="slideMasters/slideMaster1.xml"/>
  <Relationship Id="rId2" Type="http://schemas.openxmlformats.org/officeDocument/2006/relationships/theme" Target="theme/theme1.xml"/>
  <Relationship Id="rId3" Type="http://schemas.openxmlformats.org/officeDocument/2006/relationships/slide" Target="slides/slide1.xml"/>
  <Relationship Id="rId4" Type="http://schemas.openxmlformats.org/officeDocument/2006/relationships/presProps" Target="presProps.xml"/>
  <Relationship Id="rId5" Type="http://schemas.openxmlformats.org/officeDocument/2006/relationships/viewProps" Target="viewProps.xml"/>
  <Relationship Id="rId6" Type="http://schemas.openxmlformats.org/officeDocument/2006/relationships/tableStyles" Target="tableStyles.xml"/>
</Relationships>

</file>

<file path=ppt/notesSlides/notesSlide1.xml><?xml version="1.0" encoding="utf-8"?>
<p:notes xmlns:a="http://schemas.openxmlformats.org/drawingml/2006/main" xmlns:p="http://schemas.openxmlformats.org/presentationml/2006/main" xmlns:r="http://schemas.openxmlformats.org/officeDocument/2006/relationships">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0" y="0"/>
            <a:ext cx="0" cy="0"/>
          </a:xfrm>
          <a:prstGeom prst="rect">
            <a:avLst/>
          </a:prstGeom>
          <a:noFill/>
          <a:ln w="12700">
            <a:solidFill>
              <a:prstClr val="black"/>
            </a:solidFill>
          </a:ln>
        </p:spPr>
      </p:sp>
      <p:sp>
        <p:nvSpPr>
          <p:cNvPr id="3" name="Notes Placeholder"/>
          <p:cNvSpPr>
            <a:spLocks noGrp="1"/>
          </p:cNvSpPr>
          <p:nvPr>
            <p:ph type="body" idx="1"/>
          </p:nvPr>
        </p:nvSpPr>
        <p:spPr>
          <a:xfrm>
            <a:off x="0" y="0"/>
            <a:ext cx="5486400" cy="3600450"/>
          </a:xfrm>
          <a:prstGeom prst="rect">
            <a:avLst/>
          </a:prstGeom>
        </p:spPr>
        <p:txBody>
          <a:bodyPr/>
          <a:lstStyle/>
          <a:p>
            <a:pPr algn="l" rtl="0" fontAlgn="base" marL="0" marR="0" indent="0" lvl="0">
              <a:lnSpc>
                <a:spcPct val="100000"/>
              </a:lnSpc>
              <a:spcBef>
                <a:spcPts val="0"/>
              </a:spcBef>
              <a:spcAft>
                <a:spcPts val="0"/>
              </a:spcAft>
            </a:pPr>
            <a:r>
              <a:rPr lang="en-US" sz="1000" spc="0" u="none">
                <a:solidFill>
                  <a:srgbClr val="000000">
                    <a:alpha val="100000"/>
                  </a:srgbClr>
                </a:solidFill>
                <a:latin typeface="Calibri"/>
              </a:rPr>
              <a:t><![CDATA[Introduction
A multivisceral resection (MVR) is often necessary for patients with colorectal cancer (CRC) because the tumour must be removed en bloc with the infiltrated tissues. The outcomes of MVR are variably presented in the literature. This study aimed to analyse mortality and morbidity of MVR in patients with CRC.
Material and methods
This retrospective study was performed using the Department of General and Colorectal Surgery database of 2204 patients operated on for CRC. Patients with MVR due to stage pT4b primary CRC were the study group. Patients with no sign of intraoperative infiltration into contiguous structures who had undergone a traditional resection qualified for the control group. Mortality and morbidity for both groups were compared using a propensity score matching analysis.
Results
Patients with no sign of intraoperative infiltration into contiguous structures, who had undergone a traditional resection, qualified for the control group, while 117 patients with MVR due to stage pT4b primary CRC were included in the study group. Early post-operative mortality was not significantly increased in the MVR group (3.4% vs. 1.4%; p = 0.284). The mean operative time was significantly longer in the MVR group (p < 0.001). The 5-year absolute survival rate was significantly higher in the MVR group (76.7%) than in the control group (57.0%; p = 0.004).
Conclusions
MVR in pT4 CRC is not linked to a higher risk of significant post-operative complications compared to standard resections. Patients with CRC with involvement of contiguous structures, who undergo an MVR, do not appear to have worse long-time outcome than those who do not have involvement of contiguous structures.
]]></a:t>
            </a:r>
          </a:p>
        </p:txBody>
      </p:sp>
    </p:spTree>
  </p:cSld>
</p:notes>
</file>

<file path=ppt/slideLayouts/_rels/slideLayout1.xml.rels><?xml version="1.0" encoding="UTF-8" standalone="yes"?>
<Relationships xmlns="http://schemas.openxmlformats.org/package/2006/relationships">
  <Relationship Id="rId1" Type="http://schemas.openxmlformats.org/officeDocument/2006/relationships/slideMaster" Target="../slideMasters/slideMaster1.xml"/>
</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p:cSld>
    <p:spTree>
      <p:nvGrpSpPr>
        <p:cNvPr id="1" name=""/>
        <p:cNvGrpSpPr/>
        <p:nvPr/>
      </p:nvGrpSpPr>
      <p:grpSpPr>
        <a:xfrm>
          <a:off x="0" y="0"/>
          <a:ext cx="0" cy="0"/>
          <a:chOff x="0" y="0"/>
          <a:chExt cx="0" cy="0"/>
        </a:xfrm>
      </p:grpSpPr>
    </p:spTree>
  </p:cSld>
  <p:clrMapOvr>
    <a:masterClrMapping/>
  </p:clrMapOvr>
</p:sldLayout>
</file>

<file path=ppt/slideMasters/_rels/slideMaster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theme" Target="../theme/theme1.xml"/>
</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Tree>
  </p:cSld>
  <p:clrMap bg1="lt1" tx1="dk1" bg2="lt2" tx2="dk2" accent1="accent1" accent2="accent2" accent3="accent3" accent4="accent4" accent5="accent5" accent6="accent6" hlink="hlink" folHlink="folHlink"/>
  <p:sldLayoutIdLst>
    <p:sldLayoutId id="2482661271" r:id="rId1"/>
  </p:sldLayoutIdLst>
  <p:txStyles>
    <p:titleStyle>
      <a:lvl1pPr algn="ctr">
        <a:defRPr sz="4400" kern="1200">
          <a:solidFill>
            <a:schemeClr val="lt1"/>
          </a:solidFill>
        </a:defRPr>
      </a:lvl1pPr>
      <a:extLst/>
    </p:titleStyle>
    <p:bodyStyle>
      <a:lvl1pPr algn="ctr" indent="-324900">
        <a:defRPr sz="3200" kern="1200">
          <a:solidFill>
            <a:schemeClr val="tx1"/>
          </a:solidFill>
        </a:defRPr>
      </a:lvl1pPr>
      <a:extLst/>
    </p:bodyStyle>
    <p:otherStyle>
      <a:defPPr algn="ctr">
        <a:defRPr kern="1200">
          <a:solidFill>
            <a:schemeClr val="tx1"/>
          </a:solidFill>
        </a:defRPr>
      </a:defPPr>
      <a:extLst/>
    </p:otherStyle>
  </p:txStyles>
</p:sldMaster>
</file>

<file path=ppt/slides/_rels/slide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image" Target="../media/131957_970f91.jpg"/>
  <Relationship Id="rId3" Type="http://schemas.openxmlformats.org/officeDocument/2006/relationships/image" Target="../media/ams-logo-new-js2.png"/>
  <Relationship Id="rId4" Type="http://schemas.openxmlformats.org/officeDocument/2006/relationships/notesSlide" Target="../notesSlides/notesSlide1.xml"/>
</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95250"/>
          <a:ext cx="9144000" cy="6858000"/>
          <a:chOff x="0" y="95250"/>
          <a:chExt cx="9144000" cy="6858000"/>
        </a:xfrm>
      </p:grpSpPr>
      <p:sp>
        <p:nvSpPr>
          <p:cNvPr id="1" name=""/>
          <p:cNvSpPr txBox="1"/>
          <p:nvPr/>
        </p:nvSpPr>
        <p:spPr>
          <a:xfrm>
            <a:off x="285750" y="95250"/>
            <a:ext cx="8572500" cy="762000"/>
          </a:xfrm>
          <a:prstGeom prst="rect">
            <a:avLst/>
          </a:prstGeom>
          <a:noFill/>
        </p:spPr>
        <p:txBody>
          <a:bodyPr rtlCol="0" bIns="45720" lIns="91440" rIns="91440" tIns="45720">
            <a:spAutoFit/>
          </a:bodyPr>
          <a:lstStyle/>
          <a:p>
            <a:pPr algn="ctr" rtl="0" fontAlgn="base" marL="0" marR="0" indent="0" lvl="0">
              <a:lnSpc>
                <a:spcPct val="100000"/>
              </a:lnSpc>
              <a:spcBef>
                <a:spcPts val="0"/>
              </a:spcBef>
              <a:spcAft>
                <a:spcPts val="0"/>
              </a:spcAft>
            </a:pPr>
            <a:r>
              <a:rPr lang="en-US" sz="1400" spc="0" u="none">
                <a:solidFill>
                  <a:srgbClr val="000000">
                    <a:alpha val="100000"/>
                  </a:srgbClr>
                </a:solidFill>
                <a:latin typeface="Calibri"/>
              </a:rPr>
              <a:t><![CDATA[The outcomes of multivisceral resection for primary T4b colorectal cancer in a tertiary referral centre: a propensity score matching analysis]]></a:t>
            </a:r>
          </a:p>
        </p:txBody>
      </p:sp>
      <p:cxnSp>
        <p:nvCxnSpPr>
          <p:cNvPr id="2" name=""/>
          <p:cNvCxnSpPr/>
          <p:nvPr/>
        </p:nvCxnSpPr>
        <p:spPr>
          <a:xfrm>
            <a:off x="0" y="6000750"/>
            <a:ext cx="9144000" cy="0"/>
          </a:xfrm>
          <a:prstGeom prst="line">
            <a:avLst/>
          </a:prstGeom>
          <a:ln w="12700" cap="flat" cmpd="sng" algn="ctr">
            <a:solidFill>
              <a:srgbClr val="DDDDDD">
                <a:alpha val="100000"/>
              </a:srgbClr>
            </a:solidFill>
            <a:prstDash val="solid"/>
            <a:round/>
            <a:headEnd type="none" w="med" len="med"/>
            <a:tailEnd type="none" w="med" len="med"/>
          </a:ln>
        </p:spPr>
      </p:cxnSp>
      <p:pic>
        <p:nvPicPr>
          <p:cNvPr id="3" name="PHPPresentation logo" descr="PHPPresentation logo"/>
          <p:cNvPicPr>
            <a:picLocks noChangeAspect="1"/>
          </p:cNvPicPr>
          <p:nvPr/>
        </p:nvPicPr>
        <p:blipFill>
          <a:blip r:embed="rId2"/>
          <a:stretch>
            <a:fillRect/>
          </a:stretch>
        </p:blipFill>
        <p:spPr>
          <a:xfrm>
            <a:off x="3143250" y="952500"/>
            <a:ext cx="2857500" cy="2143125"/>
          </a:xfrm>
          <a:prstGeom prst="rect">
            <a:avLst/>
          </a:prstGeom>
          <a:noFill/>
          <a:effectLst>
            <a:outerShdw blurRad="57150" dist="95250" dir="2700000" algn="br" rotWithShape="0">
              <a:srgbClr val="000000">
                <a:alpha val="50000"/>
              </a:srgbClr>
            </a:outerShdw>
          </a:effectLst>
        </p:spPr>
      </p:pic>
      <p:sp>
        <p:nvSpPr>
          <p:cNvPr id="4" name=""/>
          <p:cNvSpPr txBox="1"/>
          <p:nvPr/>
        </p:nvSpPr>
        <p:spPr>
          <a:xfrm>
            <a:off x="0" y="6000750"/>
            <a:ext cx="7239000" cy="857250"/>
          </a:xfrm>
          <a:prstGeom prst="rect">
            <a:avLst/>
          </a:prstGeom>
          <a:noFill/>
        </p:spPr>
        <p:txBody>
          <a:bodyPr anchor="ctr" rtlCol="0" bIns="45720" lIns="91440" rIns="91440" tIns="45720">
            <a:spAutoFit/>
          </a:bodyPr>
          <a:lstStyle/>
          <a:p>
            <a:pPr algn="l" rtl="0" fontAlgn="ctr" marL="190500" marR="0" indent="0" lvl="0">
              <a:lnSpc>
                <a:spcPct val="100000"/>
              </a:lnSpc>
              <a:spcBef>
                <a:spcPts val="0"/>
              </a:spcBef>
              <a:spcAft>
                <a:spcPts val="0"/>
              </a:spcAft>
            </a:pPr>
            <a:r>
              <a:rPr lang="en-US" b="1" sz="1400" spc="0" u="none">
                <a:solidFill>
                  <a:srgbClr val="000000">
                    <a:alpha val="100000"/>
                  </a:srgbClr>
                </a:solidFill>
                <a:latin typeface="Calibri"/>
              </a:rPr>
              <a:t><![CDATA[DOI: ]]></a:t>
            </a:r>
            <a:r>
              <a:rPr lang="en-US" sz="1400" spc="0" u="none">
                <a:solidFill>
                  <a:srgbClr val="000000">
                    <a:alpha val="100000"/>
                  </a:srgbClr>
                </a:solidFill>
                <a:latin typeface="Calibri"/>
              </a:rPr>
              <a:t><![CDATA[10.5114/aoms/131957]]></a:t>
            </a:r>
          </a:p>
        </p:txBody>
      </p:sp>
      <p:pic>
        <p:nvPicPr>
          <p:cNvPr id="5" name="" descr=""/>
          <p:cNvPicPr>
            <a:picLocks noChangeAspect="1"/>
          </p:cNvPicPr>
          <p:nvPr/>
        </p:nvPicPr>
        <p:blipFill>
          <a:blip r:embed="rId3"/>
          <a:stretch>
            <a:fillRect/>
          </a:stretch>
        </p:blipFill>
        <p:spPr>
          <a:xfrm>
            <a:off x="7715250" y="6581775"/>
            <a:ext cx="952500" cy="180975"/>
          </a:xfrm>
          <a:prstGeom prst="rect">
            <a:avLst/>
          </a:prstGeom>
          <a:noFill/>
        </p:spPr>
      </p:pic>
    </p:spTree>
  </p:cSld>
  <p:clrMapOvr>
    <a:masterClrMapping/>
  </p:clrMapOvr>
</p:sld>
</file>

<file path=ppt/theme/theme1.xml><?xml version="1.0" encoding="utf-8"?>
<a:theme xmlns:a="http://schemas.openxmlformats.org/drawingml/2006/main" name="Theme36">
  <a:themeElements>
    <a:clrScheme name="Theme36">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Theme36">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inorFont>
    </a:fontScheme>
    <a:fmtScheme name="Theme36">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r="5400000" dist="20000" rotWithShape="0">
              <a:srgbClr val="000000">
                <a:alpha val="38000"/>
              </a:srgbClr>
            </a:outerShdw>
          </a:effectLst>
        </a:effectStyle>
        <a:effectStyle>
          <a:effectLst>
            <a:outerShdw blurRad="40000" dir="5400000" dist="23000" rotWithShape="0">
              <a:srgbClr val="000000">
                <a:alpha val="35"/>
              </a:srgbClr>
            </a:outerShdw>
          </a:effectLst>
        </a:effectStyle>
        <a:effectStyle>
          <a:effectLst>
            <a:outerShdw blurRad="40000" dir="5400000" dist="23000" rotWithShape="0">
              <a:srgbClr val="000000">
                <a:alpha val="35000"/>
              </a:srgbClr>
            </a:outerShdw>
          </a:effectLst>
          <a:scene3d>
            <a:camera prst="orthographicFront">
              <a:rot lat="0" lon="0" rev="0"/>
            </a:camera>
            <a:lightRig dir="t" rig="threePt">
              <a:rot lat="0" lon="0" rev="1200000"/>
            </a:lightRig>
          </a:scene3d>
          <a:sp3d>
            <a:bevelT h="25400" w="635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b="180000" l="50000" r="50000" t="-80000"/>
          </a:path>
        </a:gradFill>
        <a:gradFill rotWithShape="1">
          <a:gsLst>
            <a:gs pos="0">
              <a:schemeClr val="phClr">
                <a:tint val="80000"/>
                <a:satMod val="300000"/>
              </a:schemeClr>
            </a:gs>
            <a:gs pos="100000">
              <a:schemeClr val="phClr">
                <a:shade val="30000"/>
                <a:satMod val="200000"/>
              </a:schemeClr>
            </a:gs>
          </a:gsLst>
          <a:path path="circle">
            <a:fillToRect b="50000" l="50000" r="50000" t="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Application>Microsoft Office PowerPoint</Application>
  <Slides>1</Slides>
  <ScaleCrop>false</ScaleCrop>
  <HeadingPairs>
    <vt:vector size="4" baseType="variant">
      <vt:variant>
        <vt:lpstr>Theme</vt:lpstr>
      </vt:variant>
      <vt:variant>
        <vt:i4>1</vt:i4>
      </vt:variant>
      <vt:variant>
        <vt:lpstr>Slide Titles</vt:lpstr>
      </vt:variant>
      <vt:variant>
        <vt:i4>1</vt:i4>
      </vt:variant>
    </vt:vector>
  </HeadingPairs>
  <TitlesOfParts>
    <vt:vector size="1" baseType="lpstr">
      <vt:lpstr>Office Theme</vt:lpstr>
    </vt:vector>
  </TitlesOfParts>
  <Company>Microsoft Corporation</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creator>Unknown Creator</dc:creator>
  <cp:lastModifiedBy>Unknown Creator</cp:lastModifiedBy>
  <dcterms:created xsi:type="dcterms:W3CDTF">2026-11-02T18:43:18Z</dcterms:created>
  <dcterms:modified xsi:type="dcterms:W3CDTF">2026-11-02T18:43:18Z</dcterms:modified>
  <dc:title>Untitled Presentation</dc:title>
  <dc:description/>
  <dc:subject/>
  <cp:keywords/>
  <cp:category/>
</cp:coreProperties>
</file>

<file path=docProps/custom.xml><?xml version="1.0" encoding="utf-8"?>
<Properties xmlns="http://schemas.openxmlformats.org/officeDocument/2006/custom-properties" xmlns:vt="http://schemas.openxmlformats.org/officeDocument/2006/docPropsVTypes"/>
</file>