
<file path=[Content_Types].xml><?xml version="1.0" encoding="utf-8"?>
<Types xmlns="http://schemas.openxmlformats.org/package/2006/content-types">
  <Default Extension="rels" ContentType="application/vnd.openxmlformats-package.relationships+xml"/>
  <Default Extension="xml" ContentType="application/xml"/>
  <Default Extension="svg" ContentType="image/svg+xml"/>
  <Override PartName="/ppt/presentation.xml" ContentType="application/vnd.openxmlformats-officedocument.presentationml.presentation.main+xml"/>
  <Override PartName="/ppt/presProps.xml" ContentType="application/vnd.openxmlformats-officedocument.presentationml.presProps+xml"/>
  <Override PartName="/ppt/tableStyles.xml" ContentType="application/vnd.openxmlformats-officedocument.presentationml.tableStyles+xml"/>
  <Override PartName="/ppt/viewProps.xml" ContentType="application/vnd.openxmlformats-officedocument.presentationml.viewProps+xml"/>
  <Override PartName="/docProps/app.xml" ContentType="application/vnd.openxmlformats-officedocument.extended-properties+xml"/>
  <Override PartName="/docProps/core.xml" ContentType="application/vnd.openxmlformats-package.core-properties+xml"/>
  <Override PartName="/docProps/custom.xml" ContentType="application/vnd.openxmlformats-officedocument.custom-properties+xml"/>
  <Override PartName="/ppt/slideMasters/slideMaster1.xml" ContentType="application/vnd.openxmlformats-officedocument.presentationml.slideMaster+xml"/>
  <Override PartName="/ppt/theme/theme1.xml" ContentType="application/vnd.openxmlformats-officedocument.theme+xml"/>
  <Override PartName="/ppt/slideLayouts/slideLayout1.xml" ContentType="application/vnd.openxmlformats-officedocument.presentationml.slideLayout+xml"/>
  <Override PartName="/ppt/slides/slide1.xml" ContentType="application/vnd.openxmlformats-officedocument.presentationml.slide+xml"/>
  <Override PartName="/ppt/notesSlides/notesSlide1.xml" ContentType="application/vnd.openxmlformats-officedocument.presentationml.notesSlide+xml"/>
  <Default Extension="gif" ContentType="image/gif"/>
  <Default Extension="jpg" ContentType="image/jpeg"/>
  <Default Extension="jpeg" ContentType="image/jpeg"/>
  <Default Extension="png" ContentType="image/png"/>
  <Default Extension="xlsx" ContentType="application/vnd.openxmlformats-officedocument.spreadsheetml.sheet"/>
</Types>
</file>

<file path=_rels/.rels><?xml version="1.0" encoding="UTF-8" standalone="yes"?>
<Relationships xmlns="http://schemas.openxmlformats.org/package/2006/relationships">
  <Relationship Id="rId1" Type="http://schemas.openxmlformats.org/officeDocument/2006/relationships/officeDocument" Target="ppt/presentation.xml"/>
  <Relationship Id="rId2" Type="http://schemas.openxmlformats.org/package/2006/relationships/metadata/core-properties" Target="docProps/core.xml"/>
  <Relationship Id="rId3" Type="http://schemas.openxmlformats.org/officeDocument/2006/relationships/extended-properties" Target="docProps/app.xml"/>
  <Relationship Id="rId4" Type="http://schemas.openxmlformats.org/officeDocument/2006/relationships/custom-properties" Target="docProps/custom.xml"/>
</Relationships>

</file>

<file path=ppt/presentation.xml><?xml version="1.0" encoding="utf-8"?>
<p:presentation xmlns:a="http://schemas.openxmlformats.org/drawingml/2006/main" xmlns:r="http://schemas.openxmlformats.org/officeDocument/2006/relationships" xmlns:p="http://schemas.openxmlformats.org/presentationml/2006/main">
  <p:sldMasterIdLst>
    <p:sldMasterId id="2147483648" r:id="rId1"/>
  </p:sldMasterIdLst>
  <p:sldIdLst>
    <p:sldId id="256" r:id="rId3"/>
  </p:sldIdLst>
  <p:sldSz cx="9144000" cy="6858000" type="screen4x3"/>
  <p:notesSz cx="6858000" cy="9144000"/>
  <p:defaultTextStyle>
    <a:defPPr>
      <a:defRPr lang="fr-FR"/>
    </a:defPPr>
    <a:lvl1pPr algn="l" defTabSz="914400" eaLnBrk="1" hangingPunct="1" latinLnBrk="0" marL="0" rtl="0">
      <a:defRPr kern="1200" sz="1800">
        <a:solidFill>
          <a:schemeClr val="tx1"/>
        </a:solidFill>
        <a:latin typeface="+mn-lt"/>
        <a:ea typeface="+mn-ea"/>
        <a:cs typeface="+mn-cs"/>
      </a:defRPr>
    </a:lvl1pPr>
    <a:lvl2pPr algn="l" defTabSz="914400" eaLnBrk="1" hangingPunct="1" latinLnBrk="0" marL="457200" rtl="0">
      <a:defRPr kern="1200" sz="1800">
        <a:solidFill>
          <a:schemeClr val="tx1"/>
        </a:solidFill>
        <a:latin typeface="+mn-lt"/>
        <a:ea typeface="+mn-ea"/>
        <a:cs typeface="+mn-cs"/>
      </a:defRPr>
    </a:lvl2pPr>
    <a:lvl3pPr algn="l" defTabSz="914400" eaLnBrk="1" hangingPunct="1" latinLnBrk="0" marL="914400" rtl="0">
      <a:defRPr kern="1200" sz="1800">
        <a:solidFill>
          <a:schemeClr val="tx1"/>
        </a:solidFill>
        <a:latin typeface="+mn-lt"/>
        <a:ea typeface="+mn-ea"/>
        <a:cs typeface="+mn-cs"/>
      </a:defRPr>
    </a:lvl3pPr>
    <a:lvl4pPr algn="l" defTabSz="914400" eaLnBrk="1" hangingPunct="1" latinLnBrk="0" marL="1371600" rtl="0">
      <a:defRPr kern="1200" sz="1800">
        <a:solidFill>
          <a:schemeClr val="tx1"/>
        </a:solidFill>
        <a:latin typeface="+mn-lt"/>
        <a:ea typeface="+mn-ea"/>
        <a:cs typeface="+mn-cs"/>
      </a:defRPr>
    </a:lvl4pPr>
    <a:lvl5pPr algn="l" defTabSz="914400" eaLnBrk="1" hangingPunct="1" latinLnBrk="0" marL="1828800" rtl="0">
      <a:defRPr kern="1200" sz="1800">
        <a:solidFill>
          <a:schemeClr val="tx1"/>
        </a:solidFill>
        <a:latin typeface="+mn-lt"/>
        <a:ea typeface="+mn-ea"/>
        <a:cs typeface="+mn-cs"/>
      </a:defRPr>
    </a:lvl5pPr>
    <a:lvl6pPr algn="l" defTabSz="914400" eaLnBrk="1" hangingPunct="1" latinLnBrk="0" marL="2286000" rtl="0">
      <a:defRPr kern="1200" sz="1800">
        <a:solidFill>
          <a:schemeClr val="tx1"/>
        </a:solidFill>
        <a:latin typeface="+mn-lt"/>
        <a:ea typeface="+mn-ea"/>
        <a:cs typeface="+mn-cs"/>
      </a:defRPr>
    </a:lvl6pPr>
    <a:lvl7pPr algn="l" defTabSz="914400" eaLnBrk="1" hangingPunct="1" latinLnBrk="0" marL="2743200" rtl="0">
      <a:defRPr kern="1200" sz="1800">
        <a:solidFill>
          <a:schemeClr val="tx1"/>
        </a:solidFill>
        <a:latin typeface="+mn-lt"/>
        <a:ea typeface="+mn-ea"/>
        <a:cs typeface="+mn-cs"/>
      </a:defRPr>
    </a:lvl7pPr>
    <a:lvl8pPr algn="l" defTabSz="914400" eaLnBrk="1" hangingPunct="1" latinLnBrk="0" marL="3200400" rtl="0">
      <a:defRPr kern="1200" sz="1800">
        <a:solidFill>
          <a:schemeClr val="tx1"/>
        </a:solidFill>
        <a:latin typeface="+mn-lt"/>
        <a:ea typeface="+mn-ea"/>
        <a:cs typeface="+mn-cs"/>
      </a:defRPr>
    </a:lvl8pPr>
    <a:lvl9pPr algn="l" defTabSz="914400" eaLnBrk="1" hangingPunct="1" latinLnBrk="0" marL="3657600" rtl="0">
      <a:defRPr kern="1200" sz="1800">
        <a:solidFill>
          <a:schemeClr val="tx1"/>
        </a:solidFill>
        <a:latin typeface="+mn-lt"/>
        <a:ea typeface="+mn-ea"/>
        <a:cs typeface="+mn-cs"/>
      </a:defRPr>
    </a:lvl9pPr>
  </p:defaultTextStyle>
</p:presentation>
</file>

<file path=ppt/presProps.xml><?xml version="1.0" encoding="utf-8"?>
<p:presentationPr xmlns:a="http://schemas.openxmlformats.org/drawingml/2006/main" xmlns:r="http://schemas.openxmlformats.org/officeDocument/2006/relationships" xmlns:p="http://schemas.openxmlformats.org/presentationml/2006/main">
  <p:showPr>
    <p:present/>
  </p:showPr>
  <p:extLst>
    <p:ext uri="{E76CE94A-603C-4142-B9EB-6D1370010A27}">
      <p14:discardImageEditData xmlns:p14="http://schemas.microsoft.com/office/powerpoint/2010/main" val="0"/>
    </p:ext>
    <p:ext uri="{D31A062A-798A-4329-ABDD-BBA856620510}">
      <p14:defaultImageDpi xmlns:p14="http://schemas.microsoft.com/office/powerpoint/2010/main" val="220"/>
    </p:ext>
  </p:extLst>
</p:presentationPr>
</file>

<file path=ppt/tableStyles.xml><?xml version="1.0" encoding="utf-8"?>
<a:tblStyleLst xmlns:a="http://schemas.openxmlformats.org/drawingml/2006/main" def="{5C22544A-7EE6-4342-B048-85BDC9FD1C3A}"/>
</file>

<file path=ppt/viewProps.xml><?xml version="1.0" encoding="utf-8"?>
<p:viewPr xmlns:a="http://schemas.openxmlformats.org/drawingml/2006/main" xmlns:r="http://schemas.openxmlformats.org/officeDocument/2006/relationships" xmlns:p="http://schemas.openxmlformats.org/presentationml/2006/main" showComments="0" lastView="sldView">
  <p:slideViewPr>
    <p:cSldViewPr>
      <p:cViewPr>
        <p:scale>
          <a:sx d="100" n="100"/>
          <a:sy d="100" n="100"/>
        </p:scale>
        <p:origin x="0" y="0"/>
      </p:cViewPr>
    </p:cSldViewPr>
  </p:slideViewPr>
</p:viewPr>
</file>

<file path=ppt/_rels/presentation.xml.rels><?xml version="1.0" encoding="UTF-8" standalone="yes"?>
<Relationships xmlns="http://schemas.openxmlformats.org/package/2006/relationships">
  <Relationship Id="rId1" Type="http://schemas.openxmlformats.org/officeDocument/2006/relationships/slideMaster" Target="slideMasters/slideMaster1.xml"/>
  <Relationship Id="rId2" Type="http://schemas.openxmlformats.org/officeDocument/2006/relationships/theme" Target="theme/theme1.xml"/>
  <Relationship Id="rId3" Type="http://schemas.openxmlformats.org/officeDocument/2006/relationships/slide" Target="slides/slide1.xml"/>
  <Relationship Id="rId4" Type="http://schemas.openxmlformats.org/officeDocument/2006/relationships/presProps" Target="presProps.xml"/>
  <Relationship Id="rId5" Type="http://schemas.openxmlformats.org/officeDocument/2006/relationships/viewProps" Target="viewProps.xml"/>
  <Relationship Id="rId6" Type="http://schemas.openxmlformats.org/officeDocument/2006/relationships/tableStyles" Target="tableStyles.xml"/>
</Relationships>

</file>

<file path=ppt/notesSlides/notesSlide1.xml><?xml version="1.0" encoding="utf-8"?>
<p:notes xmlns:a="http://schemas.openxmlformats.org/drawingml/2006/main" xmlns:p="http://schemas.openxmlformats.org/presentationml/2006/main" xmlns:r="http://schemas.openxmlformats.org/officeDocument/2006/relationships">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a:xfrm>
            <a:off x="0" y="0"/>
            <a:ext cx="0" cy="0"/>
          </a:xfrm>
          <a:prstGeom prst="rect">
            <a:avLst/>
          </a:prstGeom>
          <a:noFill/>
          <a:ln w="12700">
            <a:solidFill>
              <a:prstClr val="black"/>
            </a:solidFill>
          </a:ln>
        </p:spPr>
      </p:sp>
      <p:sp>
        <p:nvSpPr>
          <p:cNvPr id="3" name="Notes Placeholder"/>
          <p:cNvSpPr>
            <a:spLocks noGrp="1"/>
          </p:cNvSpPr>
          <p:nvPr>
            <p:ph type="body" idx="1"/>
          </p:nvPr>
        </p:nvSpPr>
        <p:spPr>
          <a:xfrm>
            <a:off x="0" y="0"/>
            <a:ext cx="5486400" cy="3600450"/>
          </a:xfrm>
          <a:prstGeom prst="rect">
            <a:avLst/>
          </a:prstGeom>
        </p:spPr>
        <p:txBody>
          <a:bodyPr/>
          <a:lstStyle/>
          <a:p>
            <a:pPr algn="l" rtl="0" fontAlgn="base" marL="0" marR="0" indent="0" lvl="0">
              <a:lnSpc>
                <a:spcPct val="100000"/>
              </a:lnSpc>
              <a:spcBef>
                <a:spcPts val="0"/>
              </a:spcBef>
              <a:spcAft>
                <a:spcPts val="0"/>
              </a:spcAft>
            </a:pPr>
            <a:r>
              <a:rPr lang="en-US" sz="1000" spc="0" u="none">
                <a:solidFill>
                  <a:srgbClr val="000000">
                    <a:alpha val="100000"/>
                  </a:srgbClr>
                </a:solidFill>
                <a:latin typeface="Calibri"/>
              </a:rPr>
              <a:t><![CDATA[Introduction
Telomeres are protective chromosomal ends. Short telomeres are a proven biomarker of biological aging. We aimed to find an association of telomere length and telomerase activity in circulating leukocytes and thromboaspirates of patients with acute myocardial infarction. Furthermore, association of the telomere-telomerase system with oxidative stress markers (as common risk factors for coronary artery disease (CAD)) was tested.
Material and methods
Patients were selected from the patients admitted to the intensive care unit with acute myocardial infarction with ST-segment elevation (STEMI), with the following inclusion criteria – STEMI patients between 18 and 80 years old of both genders and candidates for primary percutaneous coronary intervention, with infarction pain present for a maximum of 12 h. In all the patients leukocyte telomere length, telomerase activity and scores related to oxidative-stress status (Protective, Damage and OXY) were evaluated.
Results
Patients were divided into different groups: with stable angina pectoris (AP) (n = 22), acute myocardial infarction with: STEMI (n = 93), non-obstructive coronary arteries (MINOCA) (n = 7), blood vessel rupture (n = 6) at three time points, and compared to the group of 84 healthy subjects. Telomerase activity was significantly higher in all CAD sub-groups compared to the control group (AP = 0.373 (0.355–0.386), STEMI = 0.375 (0.349–0.395), MINOCA = 0.391 (0.366–0.401), blood vessel rupture = 0.360 (0.352–0.385) vs. CG = 0.069 (0.061–0.081), p < 0.001), while telomeres were significantly shorter in STEMI, MINOCA and blood vessel rupture groups compared to the control group (STEMI = 1.179 (0.931–1.376), MINOCA = 1.026 (0.951–1.070), blood vessel rupture = 1.089 (0.842–1.173) vs. CG = 1.329 (1.096–1.624), p = 0.030]. Values of OXY score were significantly higher in STEMI and MINOCA patients compared to the control group and AP patients (5.83 (4.55–7.54) and 10.28 (9.19–10.72) vs. 4.94 (3.29–6.18) and 4.18 (2.58–4.86), p < 0.001). Longer telomeres and higher telomerase activity were found in thromboaspirates, compared to the peripheral blood leukocytes in the same patients (1.25 (1.01–1.84) vs. 1.18 (0.909–1.516), p = 0.036; and 0.366 (0.367–0.379) vs. 0.366 (0.367–0.379), p < 0.001, respectively). In addition, telomere length and telomerase activity had good diagnostic ability to separate STEMI patients from healthy persons.
Conclusions
Leukocyte telomere length and telomerase activity can differentiate CAD patients from healthy persons, and relate CAD to oxidative stress.
]]></a:t>
            </a:r>
          </a:p>
        </p:txBody>
      </p:sp>
    </p:spTree>
  </p:cSld>
</p:notes>
</file>

<file path=ppt/slideLayouts/_rels/slideLayout1.xml.rels><?xml version="1.0" encoding="UTF-8" standalone="yes"?>
<Relationships xmlns="http://schemas.openxmlformats.org/package/2006/relationships">
  <Relationship Id="rId1" Type="http://schemas.openxmlformats.org/officeDocument/2006/relationships/slideMaster" Target="../slideMasters/slideMaster1.xml"/>
</Relationships>

</file>

<file path=ppt/slideLayouts/slideLayout1.xml><?xml version="1.0" encoding="utf-8"?>
<p:sldLayout xmlns:a="http://schemas.openxmlformats.org/drawingml/2006/main" xmlns:r="http://schemas.openxmlformats.org/officeDocument/2006/relationships" xmlns:p="http://schemas.openxmlformats.org/presentationml/2006/main" preserve="1">
  <p:cSld>
    <p:spTree>
      <p:nvGrpSpPr>
        <p:cNvPr id="1" name=""/>
        <p:cNvGrpSpPr/>
        <p:nvPr/>
      </p:nvGrpSpPr>
      <p:grpSpPr>
        <a:xfrm>
          <a:off x="0" y="0"/>
          <a:ext cx="0" cy="0"/>
          <a:chOff x="0" y="0"/>
          <a:chExt cx="0" cy="0"/>
        </a:xfrm>
      </p:grpSpPr>
    </p:spTree>
  </p:cSld>
  <p:clrMapOvr>
    <a:masterClrMapping/>
  </p:clrMapOvr>
</p:sldLayout>
</file>

<file path=ppt/slideMasters/_rels/slideMaster1.xml.rels><?xml version="1.0" encoding="UTF-8" standalone="yes"?>
<Relationships xmlns="http://schemas.openxmlformats.org/package/2006/relationships">
  <Relationship Id="rId1" Type="http://schemas.openxmlformats.org/officeDocument/2006/relationships/slideLayout" Target="../slideLayouts/slideLayout1.xml"/>
  <Relationship Id="rId2" Type="http://schemas.openxmlformats.org/officeDocument/2006/relationships/theme" Target="../theme/theme1.xml"/>
</Relationships>

</file>

<file path=ppt/slideMasters/slideMaster1.xml><?xml version="1.0" encoding="utf-8"?>
<p:sldMaster xmlns:a="http://schemas.openxmlformats.org/drawingml/2006/main" xmlns:r="http://schemas.openxmlformats.org/officeDocument/2006/relationships" xmlns:p="http://schemas.openxmlformats.org/presentationml/2006/main">
  <p:cSld>
    <p:bg>
      <p:bgPr>
        <a:solidFill>
          <a:srgbClr val="FFFFFF"/>
        </a:solidFill>
        <a:effectLst/>
      </p:bgPr>
    </p:bg>
    <p:spTree>
      <p:nvGrpSpPr>
        <p:cNvPr id="1" name=""/>
        <p:cNvGrpSpPr/>
        <p:nvPr/>
      </p:nvGrpSpPr>
      <p:grpSpPr>
        <a:xfrm>
          <a:off x="0" y="0"/>
          <a:ext cx="0" cy="0"/>
          <a:chOff x="0" y="0"/>
          <a:chExt cx="0" cy="0"/>
        </a:xfrm>
      </p:grpSpPr>
    </p:spTree>
  </p:cSld>
  <p:clrMap bg1="lt1" tx1="dk1" bg2="lt2" tx2="dk2" accent1="accent1" accent2="accent2" accent3="accent3" accent4="accent4" accent5="accent5" accent6="accent6" hlink="hlink" folHlink="folHlink"/>
  <p:sldLayoutIdLst>
    <p:sldLayoutId id="2468488644" r:id="rId1"/>
  </p:sldLayoutIdLst>
  <p:txStyles>
    <p:titleStyle>
      <a:lvl1pPr algn="ctr">
        <a:defRPr sz="4400" kern="1200">
          <a:solidFill>
            <a:schemeClr val="lt1"/>
          </a:solidFill>
        </a:defRPr>
      </a:lvl1pPr>
      <a:extLst/>
    </p:titleStyle>
    <p:bodyStyle>
      <a:lvl1pPr algn="ctr" indent="-324900">
        <a:defRPr sz="3200" kern="1200">
          <a:solidFill>
            <a:schemeClr val="tx1"/>
          </a:solidFill>
        </a:defRPr>
      </a:lvl1pPr>
      <a:extLst/>
    </p:bodyStyle>
    <p:otherStyle>
      <a:defPPr algn="ctr">
        <a:defRPr kern="1200">
          <a:solidFill>
            <a:schemeClr val="tx1"/>
          </a:solidFill>
        </a:defRPr>
      </a:defPPr>
      <a:extLst/>
    </p:otherStyle>
  </p:txStyles>
</p:sldMaster>
</file>

<file path=ppt/slides/_rels/slide1.xml.rels><?xml version="1.0" encoding="UTF-8" standalone="yes"?>
<Relationships xmlns="http://schemas.openxmlformats.org/package/2006/relationships">
  <Relationship Id="rId1" Type="http://schemas.openxmlformats.org/officeDocument/2006/relationships/slideLayout" Target="../slideLayouts/slideLayout1.xml"/>
  <Relationship Id="rId2" Type="http://schemas.openxmlformats.org/officeDocument/2006/relationships/image" Target="../media/136074_37bfa1.jpg"/>
  <Relationship Id="rId3" Type="http://schemas.openxmlformats.org/officeDocument/2006/relationships/image" Target="../media/ams-logo-new-js2.png"/>
  <Relationship Id="rId4" Type="http://schemas.openxmlformats.org/officeDocument/2006/relationships/notesSlide" Target="../notesSlides/notesSlide1.xml"/>
</Relationships>

</file>

<file path=ppt/slides/slide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95250"/>
          <a:ext cx="9144000" cy="6858000"/>
          <a:chOff x="0" y="95250"/>
          <a:chExt cx="9144000" cy="6858000"/>
        </a:xfrm>
      </p:grpSpPr>
      <p:sp>
        <p:nvSpPr>
          <p:cNvPr id="1" name=""/>
          <p:cNvSpPr txBox="1"/>
          <p:nvPr/>
        </p:nvSpPr>
        <p:spPr>
          <a:xfrm>
            <a:off x="285750" y="95250"/>
            <a:ext cx="8572500" cy="762000"/>
          </a:xfrm>
          <a:prstGeom prst="rect">
            <a:avLst/>
          </a:prstGeom>
          <a:noFill/>
        </p:spPr>
        <p:txBody>
          <a:bodyPr rtlCol="0" bIns="45720" lIns="91440" rIns="91440" tIns="45720">
            <a:spAutoFit/>
          </a:bodyPr>
          <a:lstStyle/>
          <a:p>
            <a:pPr algn="ctr" rtl="0" fontAlgn="base" marL="0" marR="0" indent="0" lvl="0">
              <a:lnSpc>
                <a:spcPct val="100000"/>
              </a:lnSpc>
              <a:spcBef>
                <a:spcPts val="0"/>
              </a:spcBef>
              <a:spcAft>
                <a:spcPts val="0"/>
              </a:spcAft>
            </a:pPr>
            <a:r>
              <a:rPr lang="en-US" sz="1400" spc="0" u="none">
                <a:solidFill>
                  <a:srgbClr val="000000">
                    <a:alpha val="100000"/>
                  </a:srgbClr>
                </a:solidFill>
                <a:latin typeface="Calibri"/>
              </a:rPr>
              <a:t><![CDATA[Telomere-telomerase system status in patients with acute myocardial infarction with ST-segment elevation – relationship with oxidative stress]]></a:t>
            </a:r>
          </a:p>
        </p:txBody>
      </p:sp>
      <p:cxnSp>
        <p:nvCxnSpPr>
          <p:cNvPr id="2" name=""/>
          <p:cNvCxnSpPr/>
          <p:nvPr/>
        </p:nvCxnSpPr>
        <p:spPr>
          <a:xfrm>
            <a:off x="0" y="6000750"/>
            <a:ext cx="9144000" cy="0"/>
          </a:xfrm>
          <a:prstGeom prst="line">
            <a:avLst/>
          </a:prstGeom>
          <a:ln w="12700" cap="flat" cmpd="sng" algn="ctr">
            <a:solidFill>
              <a:srgbClr val="DDDDDD">
                <a:alpha val="100000"/>
              </a:srgbClr>
            </a:solidFill>
            <a:prstDash val="solid"/>
            <a:round/>
            <a:headEnd type="none" w="med" len="med"/>
            <a:tailEnd type="none" w="med" len="med"/>
          </a:ln>
        </p:spPr>
      </p:cxnSp>
      <p:pic>
        <p:nvPicPr>
          <p:cNvPr id="3" name="PHPPresentation logo" descr="PHPPresentation logo"/>
          <p:cNvPicPr>
            <a:picLocks noChangeAspect="1"/>
          </p:cNvPicPr>
          <p:nvPr/>
        </p:nvPicPr>
        <p:blipFill>
          <a:blip r:embed="rId2"/>
          <a:stretch>
            <a:fillRect/>
          </a:stretch>
        </p:blipFill>
        <p:spPr>
          <a:xfrm>
            <a:off x="3143250" y="952500"/>
            <a:ext cx="2857500" cy="2200275"/>
          </a:xfrm>
          <a:prstGeom prst="rect">
            <a:avLst/>
          </a:prstGeom>
          <a:noFill/>
          <a:effectLst>
            <a:outerShdw blurRad="57150" dist="95250" dir="2700000" algn="br" rotWithShape="0">
              <a:srgbClr val="000000">
                <a:alpha val="50000"/>
              </a:srgbClr>
            </a:outerShdw>
          </a:effectLst>
        </p:spPr>
      </p:pic>
      <p:sp>
        <p:nvSpPr>
          <p:cNvPr id="4" name=""/>
          <p:cNvSpPr txBox="1"/>
          <p:nvPr/>
        </p:nvSpPr>
        <p:spPr>
          <a:xfrm>
            <a:off x="0" y="6000750"/>
            <a:ext cx="7239000" cy="857250"/>
          </a:xfrm>
          <a:prstGeom prst="rect">
            <a:avLst/>
          </a:prstGeom>
          <a:noFill/>
        </p:spPr>
        <p:txBody>
          <a:bodyPr anchor="ctr" rtlCol="0" bIns="45720" lIns="91440" rIns="91440" tIns="45720">
            <a:spAutoFit/>
          </a:bodyPr>
          <a:lstStyle/>
          <a:p>
            <a:pPr algn="l" rtl="0" fontAlgn="ctr" marL="190500" marR="0" indent="0" lvl="0">
              <a:lnSpc>
                <a:spcPct val="100000"/>
              </a:lnSpc>
              <a:spcBef>
                <a:spcPts val="0"/>
              </a:spcBef>
              <a:spcAft>
                <a:spcPts val="0"/>
              </a:spcAft>
            </a:pPr>
            <a:r>
              <a:rPr lang="en-US" b="1" sz="1400" spc="0" u="none">
                <a:solidFill>
                  <a:srgbClr val="000000">
                    <a:alpha val="100000"/>
                  </a:srgbClr>
                </a:solidFill>
                <a:latin typeface="Calibri"/>
              </a:rPr>
              <a:t><![CDATA[DOI: ]]></a:t>
            </a:r>
            <a:r>
              <a:rPr lang="en-US" sz="1400" spc="0" u="none">
                <a:solidFill>
                  <a:srgbClr val="000000">
                    <a:alpha val="100000"/>
                  </a:srgbClr>
                </a:solidFill>
                <a:latin typeface="Calibri"/>
              </a:rPr>
              <a:t><![CDATA[10.5114/aoms/136074]]></a:t>
            </a:r>
          </a:p>
          <a:p>
            <a:pPr algn="l" rtl="0" fontAlgn="ctr" marL="190500" marR="0" indent="0" lvl="0">
              <a:lnSpc>
                <a:spcPct val="100000"/>
              </a:lnSpc>
              <a:spcBef>
                <a:spcPts val="0"/>
              </a:spcBef>
              <a:spcAft>
                <a:spcPts val="0"/>
              </a:spcAft>
            </a:pPr>
            <a:r>
              <a:rPr lang="en-US" sz="1200" spc="0" u="none">
                <a:solidFill>
                  <a:srgbClr val="000000">
                    <a:alpha val="100000"/>
                  </a:srgbClr>
                </a:solidFill>
                <a:latin typeface="Calibri"/>
              </a:rPr>
              <a:t><![CDATA[Arch Med Sci 2023;19(2):313-323]]></a:t>
            </a:r>
          </a:p>
        </p:txBody>
      </p:sp>
      <p:pic>
        <p:nvPicPr>
          <p:cNvPr id="5" name="" descr=""/>
          <p:cNvPicPr>
            <a:picLocks noChangeAspect="1"/>
          </p:cNvPicPr>
          <p:nvPr/>
        </p:nvPicPr>
        <p:blipFill>
          <a:blip r:embed="rId3"/>
          <a:stretch>
            <a:fillRect/>
          </a:stretch>
        </p:blipFill>
        <p:spPr>
          <a:xfrm>
            <a:off x="7715250" y="6581775"/>
            <a:ext cx="952500" cy="180975"/>
          </a:xfrm>
          <a:prstGeom prst="rect">
            <a:avLst/>
          </a:prstGeom>
          <a:noFill/>
        </p:spPr>
      </p:pic>
    </p:spTree>
  </p:cSld>
  <p:clrMapOvr>
    <a:masterClrMapping/>
  </p:clrMapOvr>
</p:sld>
</file>

<file path=ppt/theme/theme1.xml><?xml version="1.0" encoding="utf-8"?>
<a:theme xmlns:a="http://schemas.openxmlformats.org/drawingml/2006/main" name="Theme5">
  <a:themeElements>
    <a:clrScheme name="Theme5">
      <a:dk1>
        <a:sysClr val="windowText" lastClr="000000"/>
      </a:dk1>
      <a:lt1>
        <a:sysClr val="window" lastClr="FFFFFF"/>
      </a:lt1>
      <a:dk2>
        <a:srgbClr val="1F497D"/>
      </a:dk2>
      <a:lt2>
        <a:srgbClr val="EEECE1"/>
      </a:lt2>
      <a:accent1>
        <a:srgbClr val="4F81BD"/>
      </a:accent1>
      <a:accent2>
        <a:srgbClr val="C0504D"/>
      </a:accent2>
      <a:accent3>
        <a:srgbClr val="9BBB59"/>
      </a:accent3>
      <a:accent4>
        <a:srgbClr val="8064A2"/>
      </a:accent4>
      <a:accent5>
        <a:srgbClr val="4BACC6"/>
      </a:accent5>
      <a:accent6>
        <a:srgbClr val="F79646"/>
      </a:accent6>
      <a:hlink>
        <a:srgbClr val="0000FF"/>
      </a:hlink>
      <a:folHlink>
        <a:srgbClr val="800080"/>
      </a:folHlink>
    </a:clrScheme>
    <a:fontScheme name="Theme5">
      <a:majorFont>
        <a:latin typeface="Calibri"/>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majorFont>
      <a:minorFont>
        <a:latin typeface="Calibri"/>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minorFont>
    </a:fontScheme>
    <a:fmtScheme name="Theme5">
      <a:fillStyleLst>
        <a:solidFill>
          <a:schemeClr val="phClr"/>
        </a:solidFill>
        <a:gradFill rotWithShape="1">
          <a:gsLst>
            <a:gs pos="0">
              <a:schemeClr val="phClr">
                <a:tint val="50000"/>
                <a:satMod val="300000"/>
              </a:schemeClr>
            </a:gs>
            <a:gs pos="35000">
              <a:schemeClr val="phClr">
                <a:tint val="37000"/>
                <a:satMod val="300000"/>
              </a:schemeClr>
            </a:gs>
            <a:gs pos="100000">
              <a:schemeClr val="phClr">
                <a:tint val="15000"/>
                <a:satMod val="350000"/>
              </a:schemeClr>
            </a:gs>
          </a:gsLst>
          <a:lin ang="16200000" scaled="1"/>
        </a:gradFill>
        <a:gradFill rotWithShape="1">
          <a:gsLst>
            <a:gs pos="0">
              <a:schemeClr val="phClr">
                <a:shade val="51000"/>
                <a:satMod val="130000"/>
              </a:schemeClr>
            </a:gs>
            <a:gs pos="80000">
              <a:schemeClr val="phClr">
                <a:shade val="93000"/>
                <a:satMod val="130000"/>
              </a:schemeClr>
            </a:gs>
            <a:gs pos="100000">
              <a:schemeClr val="phClr">
                <a:shade val="94000"/>
                <a:satMod val="135000"/>
              </a:schemeClr>
            </a:gs>
          </a:gsLst>
          <a:lin ang="16200000" scaled="0"/>
        </a:gradFill>
      </a:fillStyleLst>
      <a:lnStyleLst>
        <a:ln w="9525" cap="flat" cmpd="sng" algn="ctr">
          <a:solidFill>
            <a:schemeClr val="phClr">
              <a:shade val="95000"/>
              <a:satMod val="105000"/>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outerShdw blurRad="40000" dir="5400000" dist="20000" rotWithShape="0">
              <a:srgbClr val="000000">
                <a:alpha val="38000"/>
              </a:srgbClr>
            </a:outerShdw>
          </a:effectLst>
        </a:effectStyle>
        <a:effectStyle>
          <a:effectLst>
            <a:outerShdw blurRad="40000" dir="5400000" dist="23000" rotWithShape="0">
              <a:srgbClr val="000000">
                <a:alpha val="35"/>
              </a:srgbClr>
            </a:outerShdw>
          </a:effectLst>
        </a:effectStyle>
        <a:effectStyle>
          <a:effectLst>
            <a:outerShdw blurRad="40000" dir="5400000" dist="23000" rotWithShape="0">
              <a:srgbClr val="000000">
                <a:alpha val="35000"/>
              </a:srgbClr>
            </a:outerShdw>
          </a:effectLst>
          <a:scene3d>
            <a:camera prst="orthographicFront">
              <a:rot lat="0" lon="0" rev="0"/>
            </a:camera>
            <a:lightRig dir="t" rig="threePt">
              <a:rot lat="0" lon="0" rev="1200000"/>
            </a:lightRig>
          </a:scene3d>
          <a:sp3d>
            <a:bevelT h="25400" w="63500"/>
          </a:sp3d>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b="180000" l="50000" r="50000" t="-80000"/>
          </a:path>
        </a:gradFill>
        <a:gradFill rotWithShape="1">
          <a:gsLst>
            <a:gs pos="0">
              <a:schemeClr val="phClr">
                <a:tint val="80000"/>
                <a:satMod val="300000"/>
              </a:schemeClr>
            </a:gs>
            <a:gs pos="100000">
              <a:schemeClr val="phClr">
                <a:shade val="30000"/>
                <a:satMod val="200000"/>
              </a:schemeClr>
            </a:gs>
          </a:gsLst>
          <a:path path="circle">
            <a:fillToRect b="50000" l="50000" r="50000" t="50000"/>
          </a:path>
        </a:gradFill>
      </a:bgFillStyleLst>
    </a:fmtScheme>
  </a:themeElements>
  <a:objectDefaults/>
  <a:extraClrSchemeLst/>
</a:theme>
</file>

<file path=docProps/app.xml><?xml version="1.0" encoding="utf-8"?>
<Properties xmlns="http://schemas.openxmlformats.org/officeDocument/2006/extended-properties" xmlns:vt="http://schemas.openxmlformats.org/officeDocument/2006/docPropsVTypes">
  <Application>Microsoft Office PowerPoint</Application>
  <Slides>1</Slides>
  <ScaleCrop>false</ScaleCrop>
  <HeadingPairs>
    <vt:vector size="4" baseType="variant">
      <vt:variant>
        <vt:lpstr>Theme</vt:lpstr>
      </vt:variant>
      <vt:variant>
        <vt:i4>1</vt:i4>
      </vt:variant>
      <vt:variant>
        <vt:lpstr>Slide Titles</vt:lpstr>
      </vt:variant>
      <vt:variant>
        <vt:i4>1</vt:i4>
      </vt:variant>
    </vt:vector>
  </HeadingPairs>
  <TitlesOfParts>
    <vt:vector size="1" baseType="lpstr">
      <vt:lpstr>Office Theme</vt:lpstr>
    </vt:vector>
  </TitlesOfParts>
  <Company>Microsoft Corporation</Company>
  <LinksUpToDate>false</LinksUpToDate>
  <SharedDoc>false</SharedDoc>
  <HyperlinksChanged>false</HyperlinksChanged>
  <AppVersion>12.0000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creator>Unknown Creator</dc:creator>
  <cp:lastModifiedBy>Unknown Creator</cp:lastModifiedBy>
  <dcterms:created xsi:type="dcterms:W3CDTF">2026-05-22T17:52:51Z</dcterms:created>
  <dcterms:modified xsi:type="dcterms:W3CDTF">2026-05-22T17:52:51Z</dcterms:modified>
  <dc:title>Untitled Presentation</dc:title>
  <dc:description/>
  <dc:subject/>
  <cp:keywords/>
  <cp:category/>
</cp:coreProperties>
</file>

<file path=docProps/custom.xml><?xml version="1.0" encoding="utf-8"?>
<Properties xmlns="http://schemas.openxmlformats.org/officeDocument/2006/custom-properties" xmlns:vt="http://schemas.openxmlformats.org/officeDocument/2006/docPropsVTypes"/>
</file>