
<file path=[Content_Types].xml><?xml version="1.0" encoding="utf-8"?>
<Types xmlns="http://schemas.openxmlformats.org/package/2006/content-types">
  <Default Extension="rels" ContentType="application/vnd.openxmlformats-package.relationships+xml"/>
  <Default Extension="xml" ContentType="application/xml"/>
  <Default Extension="svg" ContentType="image/svg+xml"/>
  <Override PartName="/ppt/presentation.xml" ContentType="application/vnd.openxmlformats-officedocument.presentationml.presentation.main+xml"/>
  <Override PartName="/ppt/presProps.xml" ContentType="application/vnd.openxmlformats-officedocument.presentationml.presProps+xml"/>
  <Override PartName="/ppt/tableStyles.xml" ContentType="application/vnd.openxmlformats-officedocument.presentationml.tableStyles+xml"/>
  <Override PartName="/ppt/viewProps.xml" ContentType="application/vnd.openxmlformats-officedocument.presentationml.viewProps+xml"/>
  <Override PartName="/docProps/app.xml" ContentType="application/vnd.openxmlformats-officedocument.extended-properties+xml"/>
  <Override PartName="/docProps/core.xml" ContentType="application/vnd.openxmlformats-package.core-properties+xml"/>
  <Override PartName="/docProps/custom.xml" ContentType="application/vnd.openxmlformats-officedocument.custom-properties+xml"/>
  <Override PartName="/ppt/slideMasters/slideMaster1.xml" ContentType="application/vnd.openxmlformats-officedocument.presentationml.slideMaster+xml"/>
  <Override PartName="/ppt/theme/theme1.xml" ContentType="application/vnd.openxmlformats-officedocument.theme+xml"/>
  <Override PartName="/ppt/slideLayouts/slideLayout1.xml" ContentType="application/vnd.openxmlformats-officedocument.presentationml.slideLayout+xml"/>
  <Override PartName="/ppt/slides/slide1.xml" ContentType="application/vnd.openxmlformats-officedocument.presentationml.slide+xml"/>
  <Override PartName="/ppt/notesSlides/notesSlide1.xml" ContentType="application/vnd.openxmlformats-officedocument.presentationml.notesSlide+xml"/>
  <Default Extension="gif" ContentType="image/gif"/>
  <Default Extension="jpg" ContentType="image/jpeg"/>
  <Default Extension="jpeg" ContentType="image/jpeg"/>
  <Default Extension="png" ContentType="image/png"/>
  <Default Extension="xlsx" ContentType="application/vnd.openxmlformats-officedocument.spreadsheetml.sheet"/>
</Types>
</file>

<file path=_rels/.rels><?xml version="1.0" encoding="UTF-8" standalone="yes"?>
<Relationships xmlns="http://schemas.openxmlformats.org/package/2006/relationships">
  <Relationship Id="rId1" Type="http://schemas.openxmlformats.org/officeDocument/2006/relationships/officeDocument" Target="ppt/presentation.xml"/>
  <Relationship Id="rId2" Type="http://schemas.openxmlformats.org/package/2006/relationships/metadata/core-properties" Target="docProps/core.xml"/>
  <Relationship Id="rId3" Type="http://schemas.openxmlformats.org/officeDocument/2006/relationships/extended-properties" Target="docProps/app.xml"/>
  <Relationship Id="rId4" Type="http://schemas.openxmlformats.org/officeDocument/2006/relationships/custom-properties" Target="docProps/custom.xml"/>
</Relationships>

</file>

<file path=ppt/presentation.xml><?xml version="1.0" encoding="utf-8"?>
<p:presentation xmlns:a="http://schemas.openxmlformats.org/drawingml/2006/main" xmlns:r="http://schemas.openxmlformats.org/officeDocument/2006/relationships" xmlns:p="http://schemas.openxmlformats.org/presentationml/2006/main">
  <p:sldMasterIdLst>
    <p:sldMasterId id="2147483648" r:id="rId1"/>
  </p:sldMasterIdLst>
  <p:sldIdLst>
    <p:sldId id="256" r:id="rId3"/>
  </p:sldIdLst>
  <p:sldSz cx="9144000" cy="6858000" type="screen4x3"/>
  <p:notesSz cx="6858000" cy="9144000"/>
  <p:defaultTextStyle>
    <a:defPPr>
      <a:defRPr lang="fr-FR"/>
    </a:defPPr>
    <a:lvl1pPr algn="l" defTabSz="914400" eaLnBrk="1" hangingPunct="1" latinLnBrk="0" marL="0" rtl="0">
      <a:defRPr kern="1200" sz="1800">
        <a:solidFill>
          <a:schemeClr val="tx1"/>
        </a:solidFill>
        <a:latin typeface="+mn-lt"/>
        <a:ea typeface="+mn-ea"/>
        <a:cs typeface="+mn-cs"/>
      </a:defRPr>
    </a:lvl1pPr>
    <a:lvl2pPr algn="l" defTabSz="914400" eaLnBrk="1" hangingPunct="1" latinLnBrk="0" marL="457200" rtl="0">
      <a:defRPr kern="1200" sz="1800">
        <a:solidFill>
          <a:schemeClr val="tx1"/>
        </a:solidFill>
        <a:latin typeface="+mn-lt"/>
        <a:ea typeface="+mn-ea"/>
        <a:cs typeface="+mn-cs"/>
      </a:defRPr>
    </a:lvl2pPr>
    <a:lvl3pPr algn="l" defTabSz="914400" eaLnBrk="1" hangingPunct="1" latinLnBrk="0" marL="914400" rtl="0">
      <a:defRPr kern="1200" sz="1800">
        <a:solidFill>
          <a:schemeClr val="tx1"/>
        </a:solidFill>
        <a:latin typeface="+mn-lt"/>
        <a:ea typeface="+mn-ea"/>
        <a:cs typeface="+mn-cs"/>
      </a:defRPr>
    </a:lvl3pPr>
    <a:lvl4pPr algn="l" defTabSz="914400" eaLnBrk="1" hangingPunct="1" latinLnBrk="0" marL="1371600" rtl="0">
      <a:defRPr kern="1200" sz="1800">
        <a:solidFill>
          <a:schemeClr val="tx1"/>
        </a:solidFill>
        <a:latin typeface="+mn-lt"/>
        <a:ea typeface="+mn-ea"/>
        <a:cs typeface="+mn-cs"/>
      </a:defRPr>
    </a:lvl4pPr>
    <a:lvl5pPr algn="l" defTabSz="914400" eaLnBrk="1" hangingPunct="1" latinLnBrk="0" marL="1828800" rtl="0">
      <a:defRPr kern="1200" sz="1800">
        <a:solidFill>
          <a:schemeClr val="tx1"/>
        </a:solidFill>
        <a:latin typeface="+mn-lt"/>
        <a:ea typeface="+mn-ea"/>
        <a:cs typeface="+mn-cs"/>
      </a:defRPr>
    </a:lvl5pPr>
    <a:lvl6pPr algn="l" defTabSz="914400" eaLnBrk="1" hangingPunct="1" latinLnBrk="0" marL="2286000" rtl="0">
      <a:defRPr kern="1200" sz="1800">
        <a:solidFill>
          <a:schemeClr val="tx1"/>
        </a:solidFill>
        <a:latin typeface="+mn-lt"/>
        <a:ea typeface="+mn-ea"/>
        <a:cs typeface="+mn-cs"/>
      </a:defRPr>
    </a:lvl6pPr>
    <a:lvl7pPr algn="l" defTabSz="914400" eaLnBrk="1" hangingPunct="1" latinLnBrk="0" marL="2743200" rtl="0">
      <a:defRPr kern="1200" sz="1800">
        <a:solidFill>
          <a:schemeClr val="tx1"/>
        </a:solidFill>
        <a:latin typeface="+mn-lt"/>
        <a:ea typeface="+mn-ea"/>
        <a:cs typeface="+mn-cs"/>
      </a:defRPr>
    </a:lvl7pPr>
    <a:lvl8pPr algn="l" defTabSz="914400" eaLnBrk="1" hangingPunct="1" latinLnBrk="0" marL="3200400" rtl="0">
      <a:defRPr kern="1200" sz="1800">
        <a:solidFill>
          <a:schemeClr val="tx1"/>
        </a:solidFill>
        <a:latin typeface="+mn-lt"/>
        <a:ea typeface="+mn-ea"/>
        <a:cs typeface="+mn-cs"/>
      </a:defRPr>
    </a:lvl8pPr>
    <a:lvl9pPr algn="l" defTabSz="914400" eaLnBrk="1" hangingPunct="1" latinLnBrk="0" marL="3657600" rtl="0">
      <a:defRPr kern="1200" sz="1800">
        <a:solidFill>
          <a:schemeClr val="tx1"/>
        </a:solidFill>
        <a:latin typeface="+mn-lt"/>
        <a:ea typeface="+mn-ea"/>
        <a:cs typeface="+mn-cs"/>
      </a:defRPr>
    </a:lvl9pPr>
  </p:defaultTextStyle>
</p:presentation>
</file>

<file path=ppt/presProps.xml><?xml version="1.0" encoding="utf-8"?>
<p:presentationPr xmlns:a="http://schemas.openxmlformats.org/drawingml/2006/main" xmlns:r="http://schemas.openxmlformats.org/officeDocument/2006/relationships" xmlns:p="http://schemas.openxmlformats.org/presentationml/2006/main">
  <p:showPr>
    <p:present/>
  </p:showPr>
  <p:extLst>
    <p:ext uri="{E76CE94A-603C-4142-B9EB-6D1370010A27}">
      <p14:discardImageEditData xmlns:p14="http://schemas.microsoft.com/office/powerpoint/2010/main" val="0"/>
    </p:ext>
    <p:ext uri="{D31A062A-798A-4329-ABDD-BBA856620510}">
      <p14:defaultImageDpi xmlns:p14="http://schemas.microsoft.com/office/powerpoint/2010/main" val="220"/>
    </p:ext>
  </p:extLst>
</p:presentationPr>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showComments="0" lastView="sldView">
  <p:slideViewPr>
    <p:cSldViewPr>
      <p:cViewPr>
        <p:scale>
          <a:sx d="100" n="100"/>
          <a:sy d="100" n="100"/>
        </p:scale>
        <p:origin x="0" y="0"/>
      </p:cViewPr>
    </p:cSldViewPr>
  </p:slideViewPr>
</p:viewPr>
</file>

<file path=ppt/_rels/presentation.xml.rels><?xml version="1.0" encoding="UTF-8" standalone="yes"?>
<Relationships xmlns="http://schemas.openxmlformats.org/package/2006/relationships">
  <Relationship Id="rId1" Type="http://schemas.openxmlformats.org/officeDocument/2006/relationships/slideMaster" Target="slideMasters/slideMaster1.xml"/>
  <Relationship Id="rId2" Type="http://schemas.openxmlformats.org/officeDocument/2006/relationships/theme" Target="theme/theme1.xml"/>
  <Relationship Id="rId3" Type="http://schemas.openxmlformats.org/officeDocument/2006/relationships/slide" Target="slides/slide1.xml"/>
  <Relationship Id="rId4" Type="http://schemas.openxmlformats.org/officeDocument/2006/relationships/presProps" Target="presProps.xml"/>
  <Relationship Id="rId5" Type="http://schemas.openxmlformats.org/officeDocument/2006/relationships/viewProps" Target="viewProps.xml"/>
  <Relationship Id="rId6" Type="http://schemas.openxmlformats.org/officeDocument/2006/relationships/tableStyles" Target="tableStyles.xml"/>
</Relationships>

</file>

<file path=ppt/notesSlides/notesSlide1.xml><?xml version="1.0" encoding="utf-8"?>
<p:notes xmlns:a="http://schemas.openxmlformats.org/drawingml/2006/main" xmlns:p="http://schemas.openxmlformats.org/presentationml/2006/main" xmlns:r="http://schemas.openxmlformats.org/officeDocument/2006/relationships">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a:xfrm>
            <a:off x="0" y="0"/>
            <a:ext cx="0" cy="0"/>
          </a:xfrm>
          <a:prstGeom prst="rect">
            <a:avLst/>
          </a:prstGeom>
          <a:noFill/>
          <a:ln w="12700">
            <a:solidFill>
              <a:prstClr val="black"/>
            </a:solidFill>
          </a:ln>
        </p:spPr>
      </p:sp>
      <p:sp>
        <p:nvSpPr>
          <p:cNvPr id="3" name="Notes Placeholder"/>
          <p:cNvSpPr>
            <a:spLocks noGrp="1"/>
          </p:cNvSpPr>
          <p:nvPr>
            <p:ph type="body" idx="1"/>
          </p:nvPr>
        </p:nvSpPr>
        <p:spPr>
          <a:xfrm>
            <a:off x="0" y="0"/>
            <a:ext cx="5486400" cy="3600450"/>
          </a:xfrm>
          <a:prstGeom prst="rect">
            <a:avLst/>
          </a:prstGeom>
        </p:spPr>
        <p:txBody>
          <a:bodyPr/>
          <a:lstStyle/>
          <a:p>
            <a:pPr algn="l" rtl="0" fontAlgn="base" marL="0" marR="0" indent="0" lvl="0">
              <a:lnSpc>
                <a:spcPct val="100000"/>
              </a:lnSpc>
              <a:spcBef>
                <a:spcPts val="0"/>
              </a:spcBef>
              <a:spcAft>
                <a:spcPts val="0"/>
              </a:spcAft>
            </a:pPr>
            <a:r>
              <a:rPr lang="en-US" sz="1000" spc="0" u="none">
                <a:solidFill>
                  <a:srgbClr val="000000">
                    <a:alpha val="100000"/>
                  </a:srgbClr>
                </a:solidFill>
                <a:latin typeface="Calibri"/>
              </a:rPr>
              <a:t><![CDATA[Introduction
Increased natural killer cell activity (NKCA) is linked to reduced risk of colorectal cancer (CRC). Several prior studies have investigated the association of NKCA and the incidence of CRC in high-risk subjects. The aim of our study was to investigate NKCA sensitivity in diagnosing advanced neoplasia (AN) and CRC in an average risk population.
Material and methods
NKCA was assessed by an enzyme-linked immunosorbent assay (ELISA) blood test in average risk subjects with a range of 25–2500 pg/ml set for ELISA. NKCA higher than 200 pg/ml was defined as negative. The performance of NKCA was evaluated using measures such as sensitivity, specificity, negative and positive predictive values (NPV, PPV), clinical utility index, etc. In addition, odds ratios for developing CRC using logistic regression models were calculated.
Results
NKCA was evaluated in 354 average risk individuals (mean age: 58.5 years; 36.2% male). The diagnostic accuracy of NKCA for CRC and AN was 75.5% and 72.3% respectively, with 96.4% NPV. The NKCA test demonstrated a good negative clinical utility index for CRC and AN (0.664 and 0.741, respectively). Individuals with low NKCA had 6.84 times higher odds of having CRC (95% CI: 2.31–20.27; p < 0.001). NKCA was higher in men vs. women (548.5 pg/ml vs. 500.0 pg/ml) and lower in smokers (412 pg/ml vs. 544 pg/ml), non-exercisers (413 pg/ml vs. 653.5 pg/ml), alcohol users (389 pg/ml vs. 476 pg/ml), and native Kazakhs and other Asian ethnic groups (446 pg/ml vs. 514 pg/ml).
Conclusions
A high NKCA level has potential ability to rule out CRC and AN in an average risk population.
]]></a:t>
            </a:r>
          </a:p>
        </p:txBody>
      </p:sp>
    </p:spTree>
  </p:cSld>
</p:notes>
</file>

<file path=ppt/slideLayouts/_rels/slideLayout1.xml.rels><?xml version="1.0" encoding="UTF-8" standalone="yes"?>
<Relationships xmlns="http://schemas.openxmlformats.org/package/2006/relationships">
  <Relationship Id="rId1" Type="http://schemas.openxmlformats.org/officeDocument/2006/relationships/slideMaster" Target="../slideMasters/slideMaster1.xml"/>
</Relationships>

</file>

<file path=ppt/slideLayouts/slideLayout1.xml><?xml version="1.0" encoding="utf-8"?>
<p:sldLayout xmlns:a="http://schemas.openxmlformats.org/drawingml/2006/main" xmlns:r="http://schemas.openxmlformats.org/officeDocument/2006/relationships" xmlns:p="http://schemas.openxmlformats.org/presentationml/2006/main" preserve="1">
  <p:cSld>
    <p:spTree>
      <p:nvGrpSpPr>
        <p:cNvPr id="1" name=""/>
        <p:cNvGrpSpPr/>
        <p:nvPr/>
      </p:nvGrpSpPr>
      <p:grpSpPr>
        <a:xfrm>
          <a:off x="0" y="0"/>
          <a:ext cx="0" cy="0"/>
          <a:chOff x="0" y="0"/>
          <a:chExt cx="0" cy="0"/>
        </a:xfrm>
      </p:grpSpPr>
    </p:spTree>
  </p:cSld>
  <p:clrMapOvr>
    <a:masterClrMapping/>
  </p:clrMapOvr>
</p:sldLayout>
</file>

<file path=ppt/slideMasters/_rels/slideMaster1.xml.rels><?xml version="1.0" encoding="UTF-8" standalone="yes"?>
<Relationships xmlns="http://schemas.openxmlformats.org/package/2006/relationships">
  <Relationship Id="rId1" Type="http://schemas.openxmlformats.org/officeDocument/2006/relationships/slideLayout" Target="../slideLayouts/slideLayout1.xml"/>
  <Relationship Id="rId2" Type="http://schemas.openxmlformats.org/officeDocument/2006/relationships/theme" Target="../theme/theme1.xml"/>
</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Pr>
        <a:solidFill>
          <a:srgbClr val="FFFFFF"/>
        </a:solidFill>
        <a:effectLst/>
      </p:bgPr>
    </p:bg>
    <p:spTree>
      <p:nvGrpSpPr>
        <p:cNvPr id="1" name=""/>
        <p:cNvGrpSpPr/>
        <p:nvPr/>
      </p:nvGrpSpPr>
      <p:grpSpPr>
        <a:xfrm>
          <a:off x="0" y="0"/>
          <a:ext cx="0" cy="0"/>
          <a:chOff x="0" y="0"/>
          <a:chExt cx="0" cy="0"/>
        </a:xfrm>
      </p:grpSpPr>
    </p:spTree>
  </p:cSld>
  <p:clrMap bg1="lt1" tx1="dk1" bg2="lt2" tx2="dk2" accent1="accent1" accent2="accent2" accent3="accent3" accent4="accent4" accent5="accent5" accent6="accent6" hlink="hlink" folHlink="folHlink"/>
  <p:sldLayoutIdLst>
    <p:sldLayoutId id="2478032535" r:id="rId1"/>
  </p:sldLayoutIdLst>
  <p:txStyles>
    <p:titleStyle>
      <a:lvl1pPr algn="ctr">
        <a:defRPr sz="4400" kern="1200">
          <a:solidFill>
            <a:schemeClr val="lt1"/>
          </a:solidFill>
        </a:defRPr>
      </a:lvl1pPr>
      <a:extLst/>
    </p:titleStyle>
    <p:bodyStyle>
      <a:lvl1pPr algn="ctr" indent="-324900">
        <a:defRPr sz="3200" kern="1200">
          <a:solidFill>
            <a:schemeClr val="tx1"/>
          </a:solidFill>
        </a:defRPr>
      </a:lvl1pPr>
      <a:extLst/>
    </p:bodyStyle>
    <p:otherStyle>
      <a:defPPr algn="ctr">
        <a:defRPr kern="1200">
          <a:solidFill>
            <a:schemeClr val="tx1"/>
          </a:solidFill>
        </a:defRPr>
      </a:defPPr>
      <a:extLst/>
    </p:otherStyle>
  </p:txStyles>
</p:sldMaster>
</file>

<file path=ppt/slides/_rels/slide1.xml.rels><?xml version="1.0" encoding="UTF-8" standalone="yes"?>
<Relationships xmlns="http://schemas.openxmlformats.org/package/2006/relationships">
  <Relationship Id="rId1" Type="http://schemas.openxmlformats.org/officeDocument/2006/relationships/slideLayout" Target="../slideLayouts/slideLayout1.xml"/>
  <Relationship Id="rId2" Type="http://schemas.openxmlformats.org/officeDocument/2006/relationships/image" Target="../media/142101_909741.jpg"/>
  <Relationship Id="rId3" Type="http://schemas.openxmlformats.org/officeDocument/2006/relationships/image" Target="../media/ams-logo-new-js2.png"/>
  <Relationship Id="rId4" Type="http://schemas.openxmlformats.org/officeDocument/2006/relationships/notesSlide" Target="../notesSlides/notesSlide1.xml"/>
</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95250"/>
          <a:ext cx="9144000" cy="6858000"/>
          <a:chOff x="0" y="95250"/>
          <a:chExt cx="9144000" cy="6858000"/>
        </a:xfrm>
      </p:grpSpPr>
      <p:sp>
        <p:nvSpPr>
          <p:cNvPr id="1" name=""/>
          <p:cNvSpPr txBox="1"/>
          <p:nvPr/>
        </p:nvSpPr>
        <p:spPr>
          <a:xfrm>
            <a:off x="285750" y="95250"/>
            <a:ext cx="8572500" cy="762000"/>
          </a:xfrm>
          <a:prstGeom prst="rect">
            <a:avLst/>
          </a:prstGeom>
          <a:noFill/>
        </p:spPr>
        <p:txBody>
          <a:bodyPr rtlCol="0" bIns="45720" lIns="91440" rIns="91440" tIns="45720">
            <a:spAutoFit/>
          </a:bodyPr>
          <a:lstStyle/>
          <a:p>
            <a:pPr algn="ctr" rtl="0" fontAlgn="base" marL="0" marR="0" indent="0" lvl="0">
              <a:lnSpc>
                <a:spcPct val="100000"/>
              </a:lnSpc>
              <a:spcBef>
                <a:spcPts val="0"/>
              </a:spcBef>
              <a:spcAft>
                <a:spcPts val="0"/>
              </a:spcAft>
            </a:pPr>
            <a:r>
              <a:rPr lang="en-US" sz="1400" spc="0" u="none">
                <a:solidFill>
                  <a:srgbClr val="000000">
                    <a:alpha val="100000"/>
                  </a:srgbClr>
                </a:solidFill>
                <a:latin typeface="Calibri"/>
              </a:rPr>
              <a:t><![CDATA[Natural killer cell activity level in colorectal cancer screening in an average risk population]]></a:t>
            </a:r>
          </a:p>
        </p:txBody>
      </p:sp>
      <p:cxnSp>
        <p:nvCxnSpPr>
          <p:cNvPr id="2" name=""/>
          <p:cNvCxnSpPr/>
          <p:nvPr/>
        </p:nvCxnSpPr>
        <p:spPr>
          <a:xfrm>
            <a:off x="0" y="6000750"/>
            <a:ext cx="9144000" cy="0"/>
          </a:xfrm>
          <a:prstGeom prst="line">
            <a:avLst/>
          </a:prstGeom>
          <a:ln w="12700" cap="flat" cmpd="sng" algn="ctr">
            <a:solidFill>
              <a:srgbClr val="DDDDDD">
                <a:alpha val="100000"/>
              </a:srgbClr>
            </a:solidFill>
            <a:prstDash val="solid"/>
            <a:round/>
            <a:headEnd type="none" w="med" len="med"/>
            <a:tailEnd type="none" w="med" len="med"/>
          </a:ln>
        </p:spPr>
      </p:cxnSp>
      <p:pic>
        <p:nvPicPr>
          <p:cNvPr id="3" name="PHPPresentation logo" descr="PHPPresentation logo"/>
          <p:cNvPicPr>
            <a:picLocks noChangeAspect="1"/>
          </p:cNvPicPr>
          <p:nvPr/>
        </p:nvPicPr>
        <p:blipFill>
          <a:blip r:embed="rId2"/>
          <a:stretch>
            <a:fillRect/>
          </a:stretch>
        </p:blipFill>
        <p:spPr>
          <a:xfrm>
            <a:off x="3143250" y="952500"/>
            <a:ext cx="2857500" cy="1685925"/>
          </a:xfrm>
          <a:prstGeom prst="rect">
            <a:avLst/>
          </a:prstGeom>
          <a:noFill/>
          <a:effectLst>
            <a:outerShdw blurRad="57150" dist="95250" dir="2700000" algn="br" rotWithShape="0">
              <a:srgbClr val="000000">
                <a:alpha val="50000"/>
              </a:srgbClr>
            </a:outerShdw>
          </a:effectLst>
        </p:spPr>
      </p:pic>
      <p:sp>
        <p:nvSpPr>
          <p:cNvPr id="4" name=""/>
          <p:cNvSpPr txBox="1"/>
          <p:nvPr/>
        </p:nvSpPr>
        <p:spPr>
          <a:xfrm>
            <a:off x="0" y="6000750"/>
            <a:ext cx="7239000" cy="857250"/>
          </a:xfrm>
          <a:prstGeom prst="rect">
            <a:avLst/>
          </a:prstGeom>
          <a:noFill/>
        </p:spPr>
        <p:txBody>
          <a:bodyPr anchor="ctr" rtlCol="0" bIns="45720" lIns="91440" rIns="91440" tIns="45720">
            <a:spAutoFit/>
          </a:bodyPr>
          <a:lstStyle/>
          <a:p>
            <a:pPr algn="l" rtl="0" fontAlgn="ctr" marL="190500" marR="0" indent="0" lvl="0">
              <a:lnSpc>
                <a:spcPct val="100000"/>
              </a:lnSpc>
              <a:spcBef>
                <a:spcPts val="0"/>
              </a:spcBef>
              <a:spcAft>
                <a:spcPts val="0"/>
              </a:spcAft>
            </a:pPr>
            <a:r>
              <a:rPr lang="en-US" b="1" sz="1400" spc="0" u="none">
                <a:solidFill>
                  <a:srgbClr val="000000">
                    <a:alpha val="100000"/>
                  </a:srgbClr>
                </a:solidFill>
                <a:latin typeface="Calibri"/>
              </a:rPr>
              <a:t><![CDATA[DOI: ]]></a:t>
            </a:r>
            <a:r>
              <a:rPr lang="en-US" sz="1400" spc="0" u="none">
                <a:solidFill>
                  <a:srgbClr val="000000">
                    <a:alpha val="100000"/>
                  </a:srgbClr>
                </a:solidFill>
                <a:latin typeface="Calibri"/>
              </a:rPr>
              <a:t><![CDATA[10.5114/aoms/142101]]></a:t>
            </a:r>
          </a:p>
          <a:p>
            <a:pPr algn="l" rtl="0" fontAlgn="ctr" marL="190500" marR="0" indent="0" lvl="0">
              <a:lnSpc>
                <a:spcPct val="100000"/>
              </a:lnSpc>
              <a:spcBef>
                <a:spcPts val="0"/>
              </a:spcBef>
              <a:spcAft>
                <a:spcPts val="0"/>
              </a:spcAft>
            </a:pPr>
            <a:r>
              <a:rPr lang="en-US" sz="1200" spc="0" u="none">
                <a:solidFill>
                  <a:srgbClr val="000000">
                    <a:alpha val="100000"/>
                  </a:srgbClr>
                </a:solidFill>
                <a:latin typeface="Calibri"/>
              </a:rPr>
              <a:t><![CDATA[Arch Med Sci 2023;19(6):1747-1752]]></a:t>
            </a:r>
          </a:p>
        </p:txBody>
      </p:sp>
      <p:pic>
        <p:nvPicPr>
          <p:cNvPr id="5" name="" descr=""/>
          <p:cNvPicPr>
            <a:picLocks noChangeAspect="1"/>
          </p:cNvPicPr>
          <p:nvPr/>
        </p:nvPicPr>
        <p:blipFill>
          <a:blip r:embed="rId3"/>
          <a:stretch>
            <a:fillRect/>
          </a:stretch>
        </p:blipFill>
        <p:spPr>
          <a:xfrm>
            <a:off x="7715250" y="6581775"/>
            <a:ext cx="952500" cy="180975"/>
          </a:xfrm>
          <a:prstGeom prst="rect">
            <a:avLst/>
          </a:prstGeom>
          <a:noFill/>
        </p:spPr>
      </p:pic>
    </p:spTree>
  </p:cSld>
  <p:clrMapOvr>
    <a:masterClrMapping/>
  </p:clrMapOvr>
</p:sld>
</file>

<file path=ppt/theme/theme1.xml><?xml version="1.0" encoding="utf-8"?>
<a:theme xmlns:a="http://schemas.openxmlformats.org/drawingml/2006/main" name="Theme46">
  <a:themeElements>
    <a:clrScheme name="Theme46">
      <a:dk1>
        <a:sysClr val="windowText" lastClr="000000"/>
      </a:dk1>
      <a:lt1>
        <a:sysClr val="window" lastClr="FFFFFF"/>
      </a:lt1>
      <a:dk2>
        <a:srgbClr val="1F497D"/>
      </a:dk2>
      <a:lt2>
        <a:srgbClr val="EEECE1"/>
      </a:lt2>
      <a:accent1>
        <a:srgbClr val="4F81BD"/>
      </a:accent1>
      <a:accent2>
        <a:srgbClr val="C0504D"/>
      </a:accent2>
      <a:accent3>
        <a:srgbClr val="9BBB59"/>
      </a:accent3>
      <a:accent4>
        <a:srgbClr val="8064A2"/>
      </a:accent4>
      <a:accent5>
        <a:srgbClr val="4BACC6"/>
      </a:accent5>
      <a:accent6>
        <a:srgbClr val="F79646"/>
      </a:accent6>
      <a:hlink>
        <a:srgbClr val="0000FF"/>
      </a:hlink>
      <a:folHlink>
        <a:srgbClr val="800080"/>
      </a:folHlink>
    </a:clrScheme>
    <a:fontScheme name="Theme46">
      <a:maj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majorFont>
      <a:min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minorFont>
    </a:fontScheme>
    <a:fmtScheme name="Theme46">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r="5400000" dist="20000" rotWithShape="0">
              <a:srgbClr val="000000">
                <a:alpha val="38000"/>
              </a:srgbClr>
            </a:outerShdw>
          </a:effectLst>
        </a:effectStyle>
        <a:effectStyle>
          <a:effectLst>
            <a:outerShdw blurRad="40000" dir="5400000" dist="23000" rotWithShape="0">
              <a:srgbClr val="000000">
                <a:alpha val="35"/>
              </a:srgbClr>
            </a:outerShdw>
          </a:effectLst>
        </a:effectStyle>
        <a:effectStyle>
          <a:effectLst>
            <a:outerShdw blurRad="40000" dir="5400000" dist="23000" rotWithShape="0">
              <a:srgbClr val="000000">
                <a:alpha val="35000"/>
              </a:srgbClr>
            </a:outerShdw>
          </a:effectLst>
          <a:scene3d>
            <a:camera prst="orthographicFront">
              <a:rot lat="0" lon="0" rev="0"/>
            </a:camera>
            <a:lightRig dir="t" rig="threePt">
              <a:rot lat="0" lon="0" rev="1200000"/>
            </a:lightRig>
          </a:scene3d>
          <a:sp3d>
            <a:bevelT h="25400" w="635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b="180000" l="50000" r="50000" t="-80000"/>
          </a:path>
        </a:gradFill>
        <a:gradFill rotWithShape="1">
          <a:gsLst>
            <a:gs pos="0">
              <a:schemeClr val="phClr">
                <a:tint val="80000"/>
                <a:satMod val="300000"/>
              </a:schemeClr>
            </a:gs>
            <a:gs pos="100000">
              <a:schemeClr val="phClr">
                <a:shade val="30000"/>
                <a:satMod val="200000"/>
              </a:schemeClr>
            </a:gs>
          </a:gsLst>
          <a:path path="circle">
            <a:fillToRect b="50000" l="50000" r="50000" t="50000"/>
          </a:path>
        </a:gradFill>
      </a:bgFillStyleLst>
    </a:fmtScheme>
  </a:themeElements>
  <a:objectDefaults/>
  <a:extraClrSchemeLst/>
</a:theme>
</file>

<file path=docProps/app.xml><?xml version="1.0" encoding="utf-8"?>
<Properties xmlns="http://schemas.openxmlformats.org/officeDocument/2006/extended-properties" xmlns:vt="http://schemas.openxmlformats.org/officeDocument/2006/docPropsVTypes">
  <Application>Microsoft Office PowerPoint</Application>
  <Slides>1</Slides>
  <ScaleCrop>false</ScaleCrop>
  <HeadingPairs>
    <vt:vector size="4" baseType="variant">
      <vt:variant>
        <vt:lpstr>Theme</vt:lpstr>
      </vt:variant>
      <vt:variant>
        <vt:i4>1</vt:i4>
      </vt:variant>
      <vt:variant>
        <vt:lpstr>Slide Titles</vt:lpstr>
      </vt:variant>
      <vt:variant>
        <vt:i4>1</vt:i4>
      </vt:variant>
    </vt:vector>
  </HeadingPairs>
  <TitlesOfParts>
    <vt:vector size="1" baseType="lpstr">
      <vt:lpstr>Office Theme</vt:lpstr>
    </vt:vector>
  </TitlesOfParts>
  <Company>Microsoft Corporation</Company>
  <LinksUpToDate>false</LinksUpToDate>
  <SharedDoc>false</SharedDoc>
  <HyperlinksChanged>false</HyperlinksChanged>
  <AppVersion>12.0000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creator>Unknown Creator</dc:creator>
  <cp:lastModifiedBy>Unknown Creator</cp:lastModifiedBy>
  <dcterms:created xsi:type="dcterms:W3CDTF">2026-09-10T04:57:42Z</dcterms:created>
  <dcterms:modified xsi:type="dcterms:W3CDTF">2026-09-10T04:57:42Z</dcterms:modified>
  <dc:title>Untitled Presentation</dc:title>
  <dc:description/>
  <dc:subject/>
  <cp:keywords/>
  <cp:category/>
</cp:coreProperties>
</file>

<file path=docProps/custom.xml><?xml version="1.0" encoding="utf-8"?>
<Properties xmlns="http://schemas.openxmlformats.org/officeDocument/2006/custom-properties" xmlns:vt="http://schemas.openxmlformats.org/officeDocument/2006/docPropsVTypes"/>
</file>