
<file path=[Content_Types].xml><?xml version="1.0" encoding="utf-8"?>
<Types xmlns="http://schemas.openxmlformats.org/package/2006/content-types">
  <Default Extension="rels" ContentType="application/vnd.openxmlformats-package.relationships+xml"/>
  <Default Extension="xml" ContentType="application/xml"/>
  <Default Extension="svg" ContentType="image/svg+xml"/>
  <Override PartName="/ppt/presentation.xml" ContentType="application/vnd.openxmlformats-officedocument.presentationml.presentation.main+xml"/>
  <Override PartName="/ppt/presProps.xml" ContentType="application/vnd.openxmlformats-officedocument.presentationml.presProps+xml"/>
  <Override PartName="/ppt/tableStyles.xml" ContentType="application/vnd.openxmlformats-officedocument.presentationml.tableStyles+xml"/>
  <Override PartName="/ppt/viewProps.xml" ContentType="application/vnd.openxmlformats-officedocument.presentationml.viewProps+xml"/>
  <Override PartName="/docProps/app.xml" ContentType="application/vnd.openxmlformats-officedocument.extended-properties+xml"/>
  <Override PartName="/docProps/core.xml" ContentType="application/vnd.openxmlformats-package.core-properties+xml"/>
  <Override PartName="/docProps/custom.xml" ContentType="application/vnd.openxmlformats-officedocument.custom-properties+xml"/>
  <Override PartName="/ppt/slideMasters/slideMaster1.xml" ContentType="application/vnd.openxmlformats-officedocument.presentationml.slideMaster+xml"/>
  <Override PartName="/ppt/theme/theme1.xml" ContentType="application/vnd.openxmlformats-officedocument.theme+xml"/>
  <Override PartName="/ppt/slideLayouts/slideLayout1.xml" ContentType="application/vnd.openxmlformats-officedocument.presentationml.slideLayout+xml"/>
  <Override PartName="/ppt/slides/slide1.xml" ContentType="application/vnd.openxmlformats-officedocument.presentationml.slide+xml"/>
  <Override PartName="/ppt/notesSlides/notesSlide1.xml" ContentType="application/vnd.openxmlformats-officedocument.presentationml.notesSlide+xml"/>
  <Default Extension="gif" ContentType="image/gif"/>
  <Default Extension="jpg" ContentType="image/jpeg"/>
  <Default Extension="jpeg" ContentType="image/jpeg"/>
  <Default Extension="png" ContentType="image/png"/>
  <Default Extension="xlsx" ContentType="application/vnd.openxmlformats-officedocument.spreadsheetml.sheet"/>
</Types>
</file>

<file path=_rels/.rels><?xml version="1.0" encoding="UTF-8" standalone="yes"?>
<Relationships xmlns="http://schemas.openxmlformats.org/package/2006/relationships">
  <Relationship Id="rId1" Type="http://schemas.openxmlformats.org/officeDocument/2006/relationships/officeDocument" Target="ppt/presentation.xml"/>
  <Relationship Id="rId2" Type="http://schemas.openxmlformats.org/package/2006/relationships/metadata/core-properties" Target="docProps/core.xml"/>
  <Relationship Id="rId3" Type="http://schemas.openxmlformats.org/officeDocument/2006/relationships/extended-properties" Target="docProps/app.xml"/>
  <Relationship Id="rId4" Type="http://schemas.openxmlformats.org/officeDocument/2006/relationships/custom-properties" Target="docProps/custom.xml"/>
</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Lst>
  <p:sldIdLst>
    <p:sldId id="256" r:id="rId3"/>
  </p:sldIdLst>
  <p:sldSz cx="9144000" cy="6858000" type="screen4x3"/>
  <p:notesSz cx="6858000" cy="9144000"/>
  <p:defaultTextStyle>
    <a:defPPr>
      <a:defRPr lang="fr-FR"/>
    </a:defPPr>
    <a:lvl1pPr algn="l" defTabSz="914400" eaLnBrk="1" hangingPunct="1" latinLnBrk="0" marL="0" rtl="0">
      <a:defRPr kern="1200" sz="1800">
        <a:solidFill>
          <a:schemeClr val="tx1"/>
        </a:solidFill>
        <a:latin typeface="+mn-lt"/>
        <a:ea typeface="+mn-ea"/>
        <a:cs typeface="+mn-cs"/>
      </a:defRPr>
    </a:lvl1pPr>
    <a:lvl2pPr algn="l" defTabSz="914400" eaLnBrk="1" hangingPunct="1" latinLnBrk="0" marL="457200" rtl="0">
      <a:defRPr kern="1200" sz="1800">
        <a:solidFill>
          <a:schemeClr val="tx1"/>
        </a:solidFill>
        <a:latin typeface="+mn-lt"/>
        <a:ea typeface="+mn-ea"/>
        <a:cs typeface="+mn-cs"/>
      </a:defRPr>
    </a:lvl2pPr>
    <a:lvl3pPr algn="l" defTabSz="914400" eaLnBrk="1" hangingPunct="1" latinLnBrk="0" marL="914400" rtl="0">
      <a:defRPr kern="1200" sz="1800">
        <a:solidFill>
          <a:schemeClr val="tx1"/>
        </a:solidFill>
        <a:latin typeface="+mn-lt"/>
        <a:ea typeface="+mn-ea"/>
        <a:cs typeface="+mn-cs"/>
      </a:defRPr>
    </a:lvl3pPr>
    <a:lvl4pPr algn="l" defTabSz="914400" eaLnBrk="1" hangingPunct="1" latinLnBrk="0" marL="1371600" rtl="0">
      <a:defRPr kern="1200" sz="1800">
        <a:solidFill>
          <a:schemeClr val="tx1"/>
        </a:solidFill>
        <a:latin typeface="+mn-lt"/>
        <a:ea typeface="+mn-ea"/>
        <a:cs typeface="+mn-cs"/>
      </a:defRPr>
    </a:lvl4pPr>
    <a:lvl5pPr algn="l" defTabSz="914400" eaLnBrk="1" hangingPunct="1" latinLnBrk="0" marL="1828800" rtl="0">
      <a:defRPr kern="1200" sz="1800">
        <a:solidFill>
          <a:schemeClr val="tx1"/>
        </a:solidFill>
        <a:latin typeface="+mn-lt"/>
        <a:ea typeface="+mn-ea"/>
        <a:cs typeface="+mn-cs"/>
      </a:defRPr>
    </a:lvl5pPr>
    <a:lvl6pPr algn="l" defTabSz="914400" eaLnBrk="1" hangingPunct="1" latinLnBrk="0" marL="2286000" rtl="0">
      <a:defRPr kern="1200" sz="1800">
        <a:solidFill>
          <a:schemeClr val="tx1"/>
        </a:solidFill>
        <a:latin typeface="+mn-lt"/>
        <a:ea typeface="+mn-ea"/>
        <a:cs typeface="+mn-cs"/>
      </a:defRPr>
    </a:lvl6pPr>
    <a:lvl7pPr algn="l" defTabSz="914400" eaLnBrk="1" hangingPunct="1" latinLnBrk="0" marL="2743200" rtl="0">
      <a:defRPr kern="1200" sz="1800">
        <a:solidFill>
          <a:schemeClr val="tx1"/>
        </a:solidFill>
        <a:latin typeface="+mn-lt"/>
        <a:ea typeface="+mn-ea"/>
        <a:cs typeface="+mn-cs"/>
      </a:defRPr>
    </a:lvl7pPr>
    <a:lvl8pPr algn="l" defTabSz="914400" eaLnBrk="1" hangingPunct="1" latinLnBrk="0" marL="3200400" rtl="0">
      <a:defRPr kern="1200" sz="1800">
        <a:solidFill>
          <a:schemeClr val="tx1"/>
        </a:solidFill>
        <a:latin typeface="+mn-lt"/>
        <a:ea typeface="+mn-ea"/>
        <a:cs typeface="+mn-cs"/>
      </a:defRPr>
    </a:lvl8pPr>
    <a:lvl9pPr algn="l" defTabSz="914400" eaLnBrk="1" hangingPunct="1" latinLnBrk="0" marL="3657600" rtl="0">
      <a:defRPr kern="1200" sz="18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p:presen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showComments="0" lastView="sldView">
  <p:slideViewPr>
    <p:cSldViewPr>
      <p:cViewPr>
        <p:scale>
          <a:sx d="100" n="100"/>
          <a:sy d="100" n="100"/>
        </p:scale>
        <p:origin x="0" y="0"/>
      </p:cViewPr>
    </p:cSldViewPr>
  </p:slideViewPr>
</p:viewPr>
</file>

<file path=ppt/_rels/presentation.xml.rels><?xml version="1.0" encoding="UTF-8" standalone="yes"?>
<Relationships xmlns="http://schemas.openxmlformats.org/package/2006/relationships">
  <Relationship Id="rId1" Type="http://schemas.openxmlformats.org/officeDocument/2006/relationships/slideMaster" Target="slideMasters/slideMaster1.xml"/>
  <Relationship Id="rId2" Type="http://schemas.openxmlformats.org/officeDocument/2006/relationships/theme" Target="theme/theme1.xml"/>
  <Relationship Id="rId3" Type="http://schemas.openxmlformats.org/officeDocument/2006/relationships/slide" Target="slides/slide1.xml"/>
  <Relationship Id="rId4" Type="http://schemas.openxmlformats.org/officeDocument/2006/relationships/presProps" Target="presProps.xml"/>
  <Relationship Id="rId5" Type="http://schemas.openxmlformats.org/officeDocument/2006/relationships/viewProps" Target="viewProps.xml"/>
  <Relationship Id="rId6" Type="http://schemas.openxmlformats.org/officeDocument/2006/relationships/tableStyles" Target="tableStyles.xml"/>
</Relationships>

</file>

<file path=ppt/notesSlides/notesSlide1.xml><?xml version="1.0" encoding="utf-8"?>
<p:notes xmlns:a="http://schemas.openxmlformats.org/drawingml/2006/main" xmlns:p="http://schemas.openxmlformats.org/presentationml/2006/main" xmlns:r="http://schemas.openxmlformats.org/officeDocument/2006/relationships">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0" y="0"/>
            <a:ext cx="0" cy="0"/>
          </a:xfrm>
          <a:prstGeom prst="rect">
            <a:avLst/>
          </a:prstGeom>
          <a:noFill/>
          <a:ln w="12700">
            <a:solidFill>
              <a:prstClr val="black"/>
            </a:solidFill>
          </a:ln>
        </p:spPr>
      </p:sp>
      <p:sp>
        <p:nvSpPr>
          <p:cNvPr id="3" name="Notes Placeholder"/>
          <p:cNvSpPr>
            <a:spLocks noGrp="1"/>
          </p:cNvSpPr>
          <p:nvPr>
            <p:ph type="body" idx="1"/>
          </p:nvPr>
        </p:nvSpPr>
        <p:spPr>
          <a:xfrm>
            <a:off x="0" y="0"/>
            <a:ext cx="5486400" cy="3600450"/>
          </a:xfrm>
          <a:prstGeom prst="rect">
            <a:avLst/>
          </a:prstGeom>
        </p:spPr>
        <p:txBody>
          <a:bodyPr/>
          <a:lstStyle/>
          <a:p>
            <a:pPr algn="l" rtl="0" fontAlgn="base" marL="0" marR="0" indent="0" lvl="0">
              <a:lnSpc>
                <a:spcPct val="100000"/>
              </a:lnSpc>
              <a:spcBef>
                <a:spcPts val="0"/>
              </a:spcBef>
              <a:spcAft>
                <a:spcPts val="0"/>
              </a:spcAft>
            </a:pPr>
            <a:r>
              <a:rPr lang="en-US" sz="1000" spc="0" u="none">
                <a:solidFill>
                  <a:srgbClr val="000000">
                    <a:alpha val="100000"/>
                  </a:srgbClr>
                </a:solidFill>
                <a:latin typeface="Calibri"/>
              </a:rPr>
              <a:t><![CDATA[Introduction
Gliomas account for 75% of the primary malignant brain tumors. The prognosis and treatment planning vary in lower-grade gliomas (LGG) due to their heterogeneous clinical behaviors. The dysregulation of autophagy-related (ATG) lncRNAs plays a crucial role in LGG. We aimed to develop and validate an ATG lncRNA risk signature, and a survival nomogram with integration of novel prognostic for LGG patients.
Material and methods
Differentially expressed ATG lncRNAs were screened out based on TCGA and GTEx RNA-seq databases. ATG lncRNA prognostic signature was then established by Kaplan–Meier, univariate Cox proportional hazards regression, Least absolute shrinkage and selection operator (LASSO) regression and multivariate Cox proportional hazards regression, with its predictive value validated by time-dependent receiver operating characteristic (ROC) curves. Kaplan–Meier, univariate Cox regression and multivariate Cox proportional hazards regression were used to screen out clinical and molecular variables. A nomogram was developed and internally validated by ROC and calibration plots.
Results
An ATG lncRNA risk signature was constructed with six differentially expressed lncRNAs (LINC00599, LINC02609, AC021739.2, AL118505.1, AL354892.2, and AL590666.2). Based on the risk signature, a nomogram was developed by addition of the significant prognostic clinical variables (age and grade) and molecular variables (IDH status and MGMT status).
Conclusions
We identified an ATG lncRNA risk signature and develop a nomogram for individualized survival prediction in LGG patients. A user-friendly free online calculator to facilitate the use of this nomogram among clinicians is also provided: https://linstu2009.shinyapps.io/LGGPRODICTORapp/?_ga=2.3154800.1506830296.1588641469-159983587.1588641469.
]]></a:t>
            </a:r>
          </a:p>
        </p:txBody>
      </p:sp>
    </p:spTree>
  </p:cSld>
</p:notes>
</file>

<file path=ppt/slideLayouts/_rels/slideLayout1.xml.rels><?xml version="1.0" encoding="UTF-8" standalone="yes"?>
<Relationships xmlns="http://schemas.openxmlformats.org/package/2006/relationships">
  <Relationship Id="rId1" Type="http://schemas.openxmlformats.org/officeDocument/2006/relationships/slideMaster" Target="../slideMasters/slideMaster1.xml"/>
</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p:cSld>
    <p:spTree>
      <p:nvGrpSpPr>
        <p:cNvPr id="1" name=""/>
        <p:cNvGrpSpPr/>
        <p:nvPr/>
      </p:nvGrpSpPr>
      <p:grpSpPr>
        <a:xfrm>
          <a:off x="0" y="0"/>
          <a:ext cx="0" cy="0"/>
          <a:chOff x="0" y="0"/>
          <a:chExt cx="0" cy="0"/>
        </a:xfrm>
      </p:grpSpPr>
    </p:spTree>
  </p:cSld>
  <p:clrMapOvr>
    <a:masterClrMapping/>
  </p:clrMapOvr>
</p:sldLayout>
</file>

<file path=ppt/slideMasters/_rels/slideMaster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theme" Target="../theme/theme1.xml"/>
</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Tree>
  </p:cSld>
  <p:clrMap bg1="lt1" tx1="dk1" bg2="lt2" tx2="dk2" accent1="accent1" accent2="accent2" accent3="accent3" accent4="accent4" accent5="accent5" accent6="accent6" hlink="hlink" folHlink="folHlink"/>
  <p:sldLayoutIdLst>
    <p:sldLayoutId id="2470873836" r:id="rId1"/>
  </p:sldLayoutIdLst>
  <p:txStyles>
    <p:titleStyle>
      <a:lvl1pPr algn="ctr">
        <a:defRPr sz="4400" kern="1200">
          <a:solidFill>
            <a:schemeClr val="lt1"/>
          </a:solidFill>
        </a:defRPr>
      </a:lvl1pPr>
      <a:extLst/>
    </p:titleStyle>
    <p:bodyStyle>
      <a:lvl1pPr algn="ctr" indent="-324900">
        <a:defRPr sz="3200" kern="1200">
          <a:solidFill>
            <a:schemeClr val="tx1"/>
          </a:solidFill>
        </a:defRPr>
      </a:lvl1pPr>
      <a:extLst/>
    </p:bodyStyle>
    <p:otherStyle>
      <a:defPPr algn="ctr">
        <a:defRPr kern="1200">
          <a:solidFill>
            <a:schemeClr val="tx1"/>
          </a:solidFill>
        </a:defRPr>
      </a:defPPr>
      <a:extLst/>
    </p:otherStyle>
  </p:txStyles>
</p:sldMaster>
</file>

<file path=ppt/slides/_rels/slide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image" Target="../media/145435_7dc4c1.jpg"/>
  <Relationship Id="rId3" Type="http://schemas.openxmlformats.org/officeDocument/2006/relationships/image" Target="../media/ams-logo-new-js2.png"/>
  <Relationship Id="rId4" Type="http://schemas.openxmlformats.org/officeDocument/2006/relationships/notesSlide" Target="../notesSlides/notesSlide1.xml"/>
</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95250"/>
          <a:ext cx="9144000" cy="6858000"/>
          <a:chOff x="0" y="95250"/>
          <a:chExt cx="9144000" cy="6858000"/>
        </a:xfrm>
      </p:grpSpPr>
      <p:sp>
        <p:nvSpPr>
          <p:cNvPr id="1" name=""/>
          <p:cNvSpPr txBox="1"/>
          <p:nvPr/>
        </p:nvSpPr>
        <p:spPr>
          <a:xfrm>
            <a:off x="285750" y="95250"/>
            <a:ext cx="8572500" cy="762000"/>
          </a:xfrm>
          <a:prstGeom prst="rect">
            <a:avLst/>
          </a:prstGeom>
          <a:noFill/>
        </p:spPr>
        <p:txBody>
          <a:bodyPr rtlCol="0" bIns="45720" lIns="91440" rIns="91440" tIns="45720">
            <a:spAutoFit/>
          </a:bodyPr>
          <a:lstStyle/>
          <a:p>
            <a:pPr algn="ctr" rtl="0" fontAlgn="base" marL="0" marR="0" indent="0" lvl="0">
              <a:lnSpc>
                <a:spcPct val="100000"/>
              </a:lnSpc>
              <a:spcBef>
                <a:spcPts val="0"/>
              </a:spcBef>
              <a:spcAft>
                <a:spcPts val="0"/>
              </a:spcAft>
            </a:pPr>
            <a:r>
              <a:rPr lang="en-US" sz="1400" spc="0" u="none">
                <a:solidFill>
                  <a:srgbClr val="000000">
                    <a:alpha val="100000"/>
                  </a:srgbClr>
                </a:solidFill>
                <a:latin typeface="Calibri"/>
              </a:rPr>
              <a:t><![CDATA[Development and validation of a prognostic nomogram for lower-grade glioma based on an autophagy-related lncRNA signature]]></a:t>
            </a:r>
          </a:p>
        </p:txBody>
      </p:sp>
      <p:cxnSp>
        <p:nvCxnSpPr>
          <p:cNvPr id="2" name=""/>
          <p:cNvCxnSpPr/>
          <p:nvPr/>
        </p:nvCxnSpPr>
        <p:spPr>
          <a:xfrm>
            <a:off x="0" y="6000750"/>
            <a:ext cx="9144000" cy="0"/>
          </a:xfrm>
          <a:prstGeom prst="line">
            <a:avLst/>
          </a:prstGeom>
          <a:ln w="12700" cap="flat" cmpd="sng" algn="ctr">
            <a:solidFill>
              <a:srgbClr val="DDDDDD">
                <a:alpha val="100000"/>
              </a:srgbClr>
            </a:solidFill>
            <a:prstDash val="solid"/>
            <a:round/>
            <a:headEnd type="none" w="med" len="med"/>
            <a:tailEnd type="none" w="med" len="med"/>
          </a:ln>
        </p:spPr>
      </p:cxnSp>
      <p:pic>
        <p:nvPicPr>
          <p:cNvPr id="3" name="PHPPresentation logo" descr="PHPPresentation logo"/>
          <p:cNvPicPr>
            <a:picLocks noChangeAspect="1"/>
          </p:cNvPicPr>
          <p:nvPr/>
        </p:nvPicPr>
        <p:blipFill>
          <a:blip r:embed="rId2"/>
          <a:stretch>
            <a:fillRect/>
          </a:stretch>
        </p:blipFill>
        <p:spPr>
          <a:xfrm>
            <a:off x="3143250" y="952500"/>
            <a:ext cx="2857500" cy="2514600"/>
          </a:xfrm>
          <a:prstGeom prst="rect">
            <a:avLst/>
          </a:prstGeom>
          <a:noFill/>
          <a:effectLst>
            <a:outerShdw blurRad="57150" dist="95250" dir="2700000" algn="br" rotWithShape="0">
              <a:srgbClr val="000000">
                <a:alpha val="50000"/>
              </a:srgbClr>
            </a:outerShdw>
          </a:effectLst>
        </p:spPr>
      </p:pic>
      <p:sp>
        <p:nvSpPr>
          <p:cNvPr id="4" name=""/>
          <p:cNvSpPr txBox="1"/>
          <p:nvPr/>
        </p:nvSpPr>
        <p:spPr>
          <a:xfrm>
            <a:off x="0" y="6000750"/>
            <a:ext cx="7239000" cy="857250"/>
          </a:xfrm>
          <a:prstGeom prst="rect">
            <a:avLst/>
          </a:prstGeom>
          <a:noFill/>
        </p:spPr>
        <p:txBody>
          <a:bodyPr anchor="ctr" rtlCol="0" bIns="45720" lIns="91440" rIns="91440" tIns="45720">
            <a:spAutoFit/>
          </a:bodyPr>
          <a:lstStyle/>
          <a:p>
            <a:pPr algn="l" rtl="0" fontAlgn="ctr" marL="190500" marR="0" indent="0" lvl="0">
              <a:lnSpc>
                <a:spcPct val="100000"/>
              </a:lnSpc>
              <a:spcBef>
                <a:spcPts val="0"/>
              </a:spcBef>
              <a:spcAft>
                <a:spcPts val="0"/>
              </a:spcAft>
            </a:pPr>
            <a:r>
              <a:rPr lang="en-US" b="1" sz="1400" spc="0" u="none">
                <a:solidFill>
                  <a:srgbClr val="000000">
                    <a:alpha val="100000"/>
                  </a:srgbClr>
                </a:solidFill>
                <a:latin typeface="Calibri"/>
              </a:rPr>
              <a:t><![CDATA[DOI: ]]></a:t>
            </a:r>
            <a:r>
              <a:rPr lang="en-US" sz="1400" spc="0" u="none">
                <a:solidFill>
                  <a:srgbClr val="000000">
                    <a:alpha val="100000"/>
                  </a:srgbClr>
                </a:solidFill>
                <a:latin typeface="Calibri"/>
              </a:rPr>
              <a:t><![CDATA[10.5114/aoms/145435]]></a:t>
            </a:r>
          </a:p>
        </p:txBody>
      </p:sp>
      <p:pic>
        <p:nvPicPr>
          <p:cNvPr id="5" name="" descr=""/>
          <p:cNvPicPr>
            <a:picLocks noChangeAspect="1"/>
          </p:cNvPicPr>
          <p:nvPr/>
        </p:nvPicPr>
        <p:blipFill>
          <a:blip r:embed="rId3"/>
          <a:stretch>
            <a:fillRect/>
          </a:stretch>
        </p:blipFill>
        <p:spPr>
          <a:xfrm>
            <a:off x="7715250" y="6581775"/>
            <a:ext cx="952500" cy="180975"/>
          </a:xfrm>
          <a:prstGeom prst="rect">
            <a:avLst/>
          </a:prstGeom>
          <a:noFill/>
        </p:spPr>
      </p:pic>
    </p:spTree>
  </p:cSld>
  <p:clrMapOvr>
    <a:masterClrMapping/>
  </p:clrMapOvr>
</p:sld>
</file>

<file path=ppt/theme/theme1.xml><?xml version="1.0" encoding="utf-8"?>
<a:theme xmlns:a="http://schemas.openxmlformats.org/drawingml/2006/main" name="Theme81">
  <a:themeElements>
    <a:clrScheme name="Theme81">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Theme81">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Theme81">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r="5400000" dist="20000" rotWithShape="0">
              <a:srgbClr val="000000">
                <a:alpha val="38000"/>
              </a:srgbClr>
            </a:outerShdw>
          </a:effectLst>
        </a:effectStyle>
        <a:effectStyle>
          <a:effectLst>
            <a:outerShdw blurRad="40000" dir="5400000" dist="23000" rotWithShape="0">
              <a:srgbClr val="000000">
                <a:alpha val="35"/>
              </a:srgbClr>
            </a:outerShdw>
          </a:effectLst>
        </a:effectStyle>
        <a:effectStyle>
          <a:effectLst>
            <a:outerShdw blurRad="40000" dir="5400000" dist="23000" rotWithShape="0">
              <a:srgbClr val="000000">
                <a:alpha val="35000"/>
              </a:srgbClr>
            </a:outerShdw>
          </a:effectLst>
          <a:scene3d>
            <a:camera prst="orthographicFront">
              <a:rot lat="0" lon="0" rev="0"/>
            </a:camera>
            <a:lightRig dir="t" rig="threePt">
              <a:rot lat="0" lon="0" rev="1200000"/>
            </a:lightRig>
          </a:scene3d>
          <a:sp3d>
            <a:bevelT h="25400" w="635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b="180000" l="50000" r="50000" t="-80000"/>
          </a:path>
        </a:gradFill>
        <a:gradFill rotWithShape="1">
          <a:gsLst>
            <a:gs pos="0">
              <a:schemeClr val="phClr">
                <a:tint val="80000"/>
                <a:satMod val="300000"/>
              </a:schemeClr>
            </a:gs>
            <a:gs pos="100000">
              <a:schemeClr val="phClr">
                <a:shade val="30000"/>
                <a:satMod val="200000"/>
              </a:schemeClr>
            </a:gs>
          </a:gsLst>
          <a:path path="circle">
            <a:fillToRect b="50000" l="50000" r="50000" t="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Application>Microsoft Office PowerPoint</Application>
  <Slides>1</Slides>
  <ScaleCrop>false</ScaleCrop>
  <HeadingPairs>
    <vt:vector size="4" baseType="variant">
      <vt:variant>
        <vt:lpstr>Theme</vt:lpstr>
      </vt:variant>
      <vt:variant>
        <vt:i4>1</vt:i4>
      </vt:variant>
      <vt:variant>
        <vt:lpstr>Slide Titles</vt:lpstr>
      </vt:variant>
      <vt:variant>
        <vt:i4>1</vt:i4>
      </vt:variant>
    </vt:vector>
  </HeadingPairs>
  <TitlesOfParts>
    <vt:vector size="1" baseType="lpstr">
      <vt:lpstr>Office Theme</vt:lpstr>
    </vt:vector>
  </TitlesOfParts>
  <Company>Microsoft Corporation</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creator>Unknown Creator</dc:creator>
  <cp:lastModifiedBy>Unknown Creator</cp:lastModifiedBy>
  <dcterms:created xsi:type="dcterms:W3CDTF">2026-06-19T08:26:03Z</dcterms:created>
  <dcterms:modified xsi:type="dcterms:W3CDTF">2026-06-19T08:26:03Z</dcterms:modified>
  <dc:title>Untitled Presentation</dc:title>
  <dc:description/>
  <dc:subject/>
  <cp:keywords/>
  <cp:category/>
</cp:coreProperties>
</file>

<file path=docProps/custom.xml><?xml version="1.0" encoding="utf-8"?>
<Properties xmlns="http://schemas.openxmlformats.org/officeDocument/2006/custom-properties" xmlns:vt="http://schemas.openxmlformats.org/officeDocument/2006/docPropsVTypes"/>
</file>