
<file path=[Content_Types].xml><?xml version="1.0" encoding="utf-8"?>
<Types xmlns="http://schemas.openxmlformats.org/package/2006/content-types">
  <Default Extension="rels" ContentType="application/vnd.openxmlformats-package.relationships+xml"/>
  <Default Extension="xml" ContentType="application/xml"/>
  <Default Extension="svg" ContentType="image/svg+xml"/>
  <Override PartName="/ppt/presentation.xml" ContentType="application/vnd.openxmlformats-officedocument.presentationml.presentation.main+xml"/>
  <Override PartName="/ppt/presProps.xml" ContentType="application/vnd.openxmlformats-officedocument.presentationml.presProps+xml"/>
  <Override PartName="/ppt/tableStyles.xml" ContentType="application/vnd.openxmlformats-officedocument.presentationml.tableStyles+xml"/>
  <Override PartName="/ppt/viewProps.xml" ContentType="application/vnd.openxmlformats-officedocument.presentationml.viewProps+xml"/>
  <Override PartName="/docProps/app.xml" ContentType="application/vnd.openxmlformats-officedocument.extended-properties+xml"/>
  <Override PartName="/docProps/core.xml" ContentType="application/vnd.openxmlformats-package.core-properties+xml"/>
  <Override PartName="/docProps/custom.xml" ContentType="application/vnd.openxmlformats-officedocument.custom-properties+xml"/>
  <Override PartName="/ppt/slideMasters/slideMaster1.xml" ContentType="application/vnd.openxmlformats-officedocument.presentationml.slideMaster+xml"/>
  <Override PartName="/ppt/theme/theme1.xml" ContentType="application/vnd.openxmlformats-officedocument.theme+xml"/>
  <Override PartName="/ppt/slideLayouts/slideLayout1.xml" ContentType="application/vnd.openxmlformats-officedocument.presentationml.slideLayout+xml"/>
  <Override PartName="/ppt/slides/slide1.xml" ContentType="application/vnd.openxmlformats-officedocument.presentationml.slide+xml"/>
  <Override PartName="/ppt/notesSlides/notesSlide1.xml" ContentType="application/vnd.openxmlformats-officedocument.presentationml.notesSlide+xml"/>
  <Default Extension="gif" ContentType="image/gif"/>
  <Default Extension="jpg" ContentType="image/jpeg"/>
  <Default Extension="jpeg" ContentType="image/jpeg"/>
  <Default Extension="png" ContentType="image/png"/>
  <Default Extension="xlsx" ContentType="application/vnd.openxmlformats-officedocument.spreadsheetml.sheet"/>
</Types>
</file>

<file path=_rels/.rels><?xml version="1.0" encoding="UTF-8" standalone="yes"?>
<Relationships xmlns="http://schemas.openxmlformats.org/package/2006/relationships">
  <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officeDocument/2006/relationships/custom-properties" Target="docProps/custom.xml"/>
</Relationships>

</file>

<file path=ppt/presentation.xml><?xml version="1.0" encoding="utf-8"?>
<p:presentation xmlns:a="http://schemas.openxmlformats.org/drawingml/2006/main" xmlns:r="http://schemas.openxmlformats.org/officeDocument/2006/relationships" xmlns:p="http://schemas.openxmlformats.org/presentationml/2006/main">
  <p:sldMasterIdLst>
    <p:sldMasterId id="2147483648" r:id="rId1"/>
  </p:sldMasterIdLst>
  <p:sldIdLst>
    <p:sldId id="256" r:id="rId3"/>
  </p:sldIdLst>
  <p:sldSz cx="9144000" cy="6858000" type="screen4x3"/>
  <p:notesSz cx="6858000" cy="9144000"/>
  <p:defaultTextStyle>
    <a:defPPr>
      <a:defRPr lang="fr-FR"/>
    </a:defPPr>
    <a:lvl1pPr algn="l" defTabSz="914400" eaLnBrk="1" hangingPunct="1" latinLnBrk="0" marL="0" rtl="0">
      <a:defRPr kern="1200" sz="1800">
        <a:solidFill>
          <a:schemeClr val="tx1"/>
        </a:solidFill>
        <a:latin typeface="+mn-lt"/>
        <a:ea typeface="+mn-ea"/>
        <a:cs typeface="+mn-cs"/>
      </a:defRPr>
    </a:lvl1pPr>
    <a:lvl2pPr algn="l" defTabSz="914400" eaLnBrk="1" hangingPunct="1" latinLnBrk="0" marL="457200" rtl="0">
      <a:defRPr kern="1200" sz="1800">
        <a:solidFill>
          <a:schemeClr val="tx1"/>
        </a:solidFill>
        <a:latin typeface="+mn-lt"/>
        <a:ea typeface="+mn-ea"/>
        <a:cs typeface="+mn-cs"/>
      </a:defRPr>
    </a:lvl2pPr>
    <a:lvl3pPr algn="l" defTabSz="914400" eaLnBrk="1" hangingPunct="1" latinLnBrk="0" marL="914400" rtl="0">
      <a:defRPr kern="1200" sz="1800">
        <a:solidFill>
          <a:schemeClr val="tx1"/>
        </a:solidFill>
        <a:latin typeface="+mn-lt"/>
        <a:ea typeface="+mn-ea"/>
        <a:cs typeface="+mn-cs"/>
      </a:defRPr>
    </a:lvl3pPr>
    <a:lvl4pPr algn="l" defTabSz="914400" eaLnBrk="1" hangingPunct="1" latinLnBrk="0" marL="1371600" rtl="0">
      <a:defRPr kern="1200" sz="1800">
        <a:solidFill>
          <a:schemeClr val="tx1"/>
        </a:solidFill>
        <a:latin typeface="+mn-lt"/>
        <a:ea typeface="+mn-ea"/>
        <a:cs typeface="+mn-cs"/>
      </a:defRPr>
    </a:lvl4pPr>
    <a:lvl5pPr algn="l" defTabSz="914400" eaLnBrk="1" hangingPunct="1" latinLnBrk="0" marL="1828800" rtl="0">
      <a:defRPr kern="1200" sz="1800">
        <a:solidFill>
          <a:schemeClr val="tx1"/>
        </a:solidFill>
        <a:latin typeface="+mn-lt"/>
        <a:ea typeface="+mn-ea"/>
        <a:cs typeface="+mn-cs"/>
      </a:defRPr>
    </a:lvl5pPr>
    <a:lvl6pPr algn="l" defTabSz="914400" eaLnBrk="1" hangingPunct="1" latinLnBrk="0" marL="2286000" rtl="0">
      <a:defRPr kern="1200" sz="1800">
        <a:solidFill>
          <a:schemeClr val="tx1"/>
        </a:solidFill>
        <a:latin typeface="+mn-lt"/>
        <a:ea typeface="+mn-ea"/>
        <a:cs typeface="+mn-cs"/>
      </a:defRPr>
    </a:lvl6pPr>
    <a:lvl7pPr algn="l" defTabSz="914400" eaLnBrk="1" hangingPunct="1" latinLnBrk="0" marL="2743200" rtl="0">
      <a:defRPr kern="1200" sz="1800">
        <a:solidFill>
          <a:schemeClr val="tx1"/>
        </a:solidFill>
        <a:latin typeface="+mn-lt"/>
        <a:ea typeface="+mn-ea"/>
        <a:cs typeface="+mn-cs"/>
      </a:defRPr>
    </a:lvl7pPr>
    <a:lvl8pPr algn="l" defTabSz="914400" eaLnBrk="1" hangingPunct="1" latinLnBrk="0" marL="3200400" rtl="0">
      <a:defRPr kern="1200" sz="1800">
        <a:solidFill>
          <a:schemeClr val="tx1"/>
        </a:solidFill>
        <a:latin typeface="+mn-lt"/>
        <a:ea typeface="+mn-ea"/>
        <a:cs typeface="+mn-cs"/>
      </a:defRPr>
    </a:lvl8pPr>
    <a:lvl9pPr algn="l" defTabSz="914400" eaLnBrk="1" hangingPunct="1" latinLnBrk="0" marL="3657600" rtl="0">
      <a:defRPr kern="1200" sz="1800">
        <a:solidFill>
          <a:schemeClr val="tx1"/>
        </a:solidFill>
        <a:latin typeface="+mn-lt"/>
        <a:ea typeface="+mn-ea"/>
        <a:cs typeface="+mn-cs"/>
      </a:defRPr>
    </a:lvl9pPr>
  </p:defaultTextStyle>
</p:presentation>
</file>

<file path=ppt/presProps.xml><?xml version="1.0" encoding="utf-8"?>
<p:presentationPr xmlns:a="http://schemas.openxmlformats.org/drawingml/2006/main" xmlns:r="http://schemas.openxmlformats.org/officeDocument/2006/relationships" xmlns:p="http://schemas.openxmlformats.org/presentationml/2006/main">
  <p:showPr>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showComments="0" lastView="sldView">
  <p:slideViewPr>
    <p:cSldViewPr>
      <p:cViewPr>
        <p:scale>
          <a:sx d="100" n="100"/>
          <a:sy d="100" n="100"/>
        </p:scale>
        <p:origin x="0" y="0"/>
      </p:cViewPr>
    </p:cSldViewPr>
  </p:slideViewPr>
</p:viewPr>
</file>

<file path=ppt/_rels/presentation.xml.rels><?xml version="1.0" encoding="UTF-8" standalone="yes"?>
<Relationships xmlns="http://schemas.openxmlformats.org/package/2006/relationships">
  <Relationship Id="rId1" Type="http://schemas.openxmlformats.org/officeDocument/2006/relationships/slideMaster" Target="slideMasters/slideMaster1.xml"/>
  <Relationship Id="rId2" Type="http://schemas.openxmlformats.org/officeDocument/2006/relationships/theme" Target="theme/theme1.xml"/>
  <Relationship Id="rId3" Type="http://schemas.openxmlformats.org/officeDocument/2006/relationships/slide" Target="slides/slide1.xml"/>
  <Relationship Id="rId4" Type="http://schemas.openxmlformats.org/officeDocument/2006/relationships/presProps" Target="presProps.xml"/>
  <Relationship Id="rId5" Type="http://schemas.openxmlformats.org/officeDocument/2006/relationships/viewProps" Target="viewProps.xml"/>
  <Relationship Id="rId6" Type="http://schemas.openxmlformats.org/officeDocument/2006/relationships/tableStyles" Target="tableStyles.xml"/>
</Relationships>

</file>

<file path=ppt/notesSlides/notesSlide1.xml><?xml version="1.0" encoding="utf-8"?>
<p:notes xmlns:a="http://schemas.openxmlformats.org/drawingml/2006/main" xmlns:p="http://schemas.openxmlformats.org/presentationml/2006/main" xmlns:r="http://schemas.openxmlformats.org/officeDocument/2006/relationships">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0" y="0"/>
            <a:ext cx="0" cy="0"/>
          </a:xfrm>
          <a:prstGeom prst="rect">
            <a:avLst/>
          </a:prstGeom>
          <a:noFill/>
          <a:ln w="12700">
            <a:solidFill>
              <a:prstClr val="black"/>
            </a:solidFill>
          </a:ln>
        </p:spPr>
      </p:sp>
      <p:sp>
        <p:nvSpPr>
          <p:cNvPr id="3" name="Notes Placeholder"/>
          <p:cNvSpPr>
            <a:spLocks noGrp="1"/>
          </p:cNvSpPr>
          <p:nvPr>
            <p:ph type="body" idx="1"/>
          </p:nvPr>
        </p:nvSpPr>
        <p:spPr>
          <a:xfrm>
            <a:off x="0" y="0"/>
            <a:ext cx="5486400" cy="3600450"/>
          </a:xfrm>
          <a:prstGeom prst="rect">
            <a:avLst/>
          </a:prstGeom>
        </p:spPr>
        <p:txBody>
          <a:bodyPr/>
          <a:lstStyle/>
          <a:p>
            <a:pPr algn="l" rtl="0" fontAlgn="base" marL="0" marR="0" indent="0" lvl="0">
              <a:lnSpc>
                <a:spcPct val="100000"/>
              </a:lnSpc>
              <a:spcBef>
                <a:spcPts val="0"/>
              </a:spcBef>
              <a:spcAft>
                <a:spcPts val="0"/>
              </a:spcAft>
            </a:pPr>
            <a:r>
              <a:rPr lang="en-US" sz="1000" spc="0" u="none">
                <a:solidFill>
                  <a:srgbClr val="000000">
                    <a:alpha val="100000"/>
                  </a:srgbClr>
                </a:solidFill>
                <a:latin typeface="Calibri"/>
              </a:rPr>
              <a:t><![CDATA[Introduction
The aim of this study was to investigate the relationship between ferroptosis and myocardial fibrosis in atrial fibrillation (AF).
Material and methods
The patient’s left atrial appendage tissue was obtained in cardiac surgery. Sirius red staining, Prussian blue and Western blot were used to detect staining to assess histological fibrosis and ferroptosis changes.
Results
There is a certain correlation between the degree of tissue fibrosis and ferroptosis in AF (r = 0.7763, p = 0.0004). The key proteins related to the regulation of ferroptosis were significantly abnormal in the AF group.
Conclusions
Ferroptosis is involved in myocardial fibrosis of AF and is a potential target for the diagnosis, prevention and treatment of AF.
]]></a:t>
            </a:r>
          </a:p>
        </p:txBody>
      </p:sp>
    </p:spTree>
  </p:cSld>
</p:notes>
</file>

<file path=ppt/slideLayouts/_rels/slideLayout1.xml.rels><?xml version="1.0" encoding="UTF-8" standalone="yes"?>
<Relationships xmlns="http://schemas.openxmlformats.org/package/2006/relationships">
  <Relationship Id="rId1" Type="http://schemas.openxmlformats.org/officeDocument/2006/relationships/slideMaster" Target="../slideMasters/slideMaster1.xml"/>
</Relationships>

</file>

<file path=ppt/slideLayouts/slideLayout1.xml><?xml version="1.0" encoding="utf-8"?>
<p:sldLayout xmlns:a="http://schemas.openxmlformats.org/drawingml/2006/main" xmlns:r="http://schemas.openxmlformats.org/officeDocument/2006/relationships" xmlns:p="http://schemas.openxmlformats.org/presentationml/2006/main" preserve="1">
  <p:cSld>
    <p:spTree>
      <p:nvGrpSpPr>
        <p:cNvPr id="1" name=""/>
        <p:cNvGrpSpPr/>
        <p:nvPr/>
      </p:nvGrpSpPr>
      <p:grpSpPr>
        <a:xfrm>
          <a:off x="0" y="0"/>
          <a:ext cx="0" cy="0"/>
          <a:chOff x="0" y="0"/>
          <a:chExt cx="0" cy="0"/>
        </a:xfrm>
      </p:grpSpPr>
    </p:spTree>
  </p:cSld>
  <p:clrMapOvr>
    <a:masterClrMapping/>
  </p:clrMapOvr>
</p:sldLayout>
</file>

<file path=ppt/slideMasters/_rels/slideMaster1.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theme" Target="../theme/theme1.xml"/>
</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solidFill>
          <a:srgbClr val="FFFFFF"/>
        </a:solidFill>
        <a:effectLst/>
      </p:bgPr>
    </p:bg>
    <p:spTree>
      <p:nvGrpSpPr>
        <p:cNvPr id="1" name=""/>
        <p:cNvGrpSpPr/>
        <p:nvPr/>
      </p:nvGrpSpPr>
      <p:grpSpPr>
        <a:xfrm>
          <a:off x="0" y="0"/>
          <a:ext cx="0" cy="0"/>
          <a:chOff x="0" y="0"/>
          <a:chExt cx="0" cy="0"/>
        </a:xfrm>
      </p:grpSpPr>
    </p:spTree>
  </p:cSld>
  <p:clrMap bg1="lt1" tx1="dk1" bg2="lt2" tx2="dk2" accent1="accent1" accent2="accent2" accent3="accent3" accent4="accent4" accent5="accent5" accent6="accent6" hlink="hlink" folHlink="folHlink"/>
  <p:sldLayoutIdLst>
    <p:sldLayoutId id="2477429883" r:id="rId1"/>
  </p:sldLayoutIdLst>
  <p:txStyles>
    <p:titleStyle>
      <a:lvl1pPr algn="ctr">
        <a:defRPr sz="4400" kern="1200">
          <a:solidFill>
            <a:schemeClr val="lt1"/>
          </a:solidFill>
        </a:defRPr>
      </a:lvl1pPr>
      <a:extLst/>
    </p:titleStyle>
    <p:bodyStyle>
      <a:lvl1pPr algn="ctr" indent="-324900">
        <a:defRPr sz="3200" kern="1200">
          <a:solidFill>
            <a:schemeClr val="tx1"/>
          </a:solidFill>
        </a:defRPr>
      </a:lvl1pPr>
      <a:extLst/>
    </p:bodyStyle>
    <p:otherStyle>
      <a:defPPr algn="ctr">
        <a:defRPr kern="1200">
          <a:solidFill>
            <a:schemeClr val="tx1"/>
          </a:solidFill>
        </a:defRPr>
      </a:defPPr>
      <a:extLst/>
    </p:otherStyle>
  </p:txStyles>
</p:sldMaster>
</file>

<file path=ppt/slides/_rels/slide1.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image" Target="../media/160941_1817f_o1.jpg"/>
  <Relationship Id="rId3" Type="http://schemas.openxmlformats.org/officeDocument/2006/relationships/image" Target="../media/ams-logo-new-js2.png"/>
  <Relationship Id="rId4" Type="http://schemas.openxmlformats.org/officeDocument/2006/relationships/notesSlide" Target="../notesSlides/notesSlide1.xml"/>
</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95250"/>
          <a:ext cx="9144000" cy="6858000"/>
          <a:chOff x="0" y="95250"/>
          <a:chExt cx="9144000" cy="6858000"/>
        </a:xfrm>
      </p:grpSpPr>
      <p:sp>
        <p:nvSpPr>
          <p:cNvPr id="1" name=""/>
          <p:cNvSpPr txBox="1"/>
          <p:nvPr/>
        </p:nvSpPr>
        <p:spPr>
          <a:xfrm>
            <a:off x="285750" y="95250"/>
            <a:ext cx="8572500" cy="7620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sz="1400" spc="0" u="none">
                <a:solidFill>
                  <a:srgbClr val="000000">
                    <a:alpha val="100000"/>
                  </a:srgbClr>
                </a:solidFill>
                <a:latin typeface="Calibri"/>
              </a:rPr>
              <a:t><![CDATA[The emerging role of ferroptosis in myocardial fibrosis of atrial fibrillation]]></a:t>
            </a:r>
          </a:p>
        </p:txBody>
      </p:sp>
      <p:cxnSp>
        <p:nvCxnSpPr>
          <p:cNvPr id="2" name=""/>
          <p:cNvCxnSpPr/>
          <p:nvPr/>
        </p:nvCxnSpPr>
        <p:spPr>
          <a:xfrm>
            <a:off x="0" y="6000750"/>
            <a:ext cx="9144000" cy="0"/>
          </a:xfrm>
          <a:prstGeom prst="line">
            <a:avLst/>
          </a:prstGeom>
          <a:ln w="12700" cap="flat" cmpd="sng" algn="ctr">
            <a:solidFill>
              <a:srgbClr val="DDDDDD">
                <a:alpha val="100000"/>
              </a:srgbClr>
            </a:solidFill>
            <a:prstDash val="solid"/>
            <a:round/>
            <a:headEnd type="none" w="med" len="med"/>
            <a:tailEnd type="none" w="med" len="med"/>
          </a:ln>
        </p:spPr>
      </p:cxnSp>
      <p:pic>
        <p:nvPicPr>
          <p:cNvPr id="3" name="PHPPresentation logo" descr="PHPPresentation logo"/>
          <p:cNvPicPr>
            <a:picLocks noChangeAspect="1"/>
          </p:cNvPicPr>
          <p:nvPr/>
        </p:nvPicPr>
        <p:blipFill>
          <a:blip r:embed="rId2"/>
          <a:stretch>
            <a:fillRect/>
          </a:stretch>
        </p:blipFill>
        <p:spPr>
          <a:xfrm>
            <a:off x="2981325" y="952500"/>
            <a:ext cx="3171825" cy="2162175"/>
          </a:xfrm>
          <a:prstGeom prst="rect">
            <a:avLst/>
          </a:prstGeom>
          <a:noFill/>
          <a:effectLst>
            <a:outerShdw blurRad="57150" dist="95250" dir="2700000" algn="br" rotWithShape="0">
              <a:srgbClr val="000000">
                <a:alpha val="50000"/>
              </a:srgbClr>
            </a:outerShdw>
          </a:effectLst>
        </p:spPr>
      </p:pic>
      <p:sp>
        <p:nvSpPr>
          <p:cNvPr id="4" name=""/>
          <p:cNvSpPr txBox="1"/>
          <p:nvPr/>
        </p:nvSpPr>
        <p:spPr>
          <a:xfrm>
            <a:off x="0" y="6000750"/>
            <a:ext cx="7239000" cy="857250"/>
          </a:xfrm>
          <a:prstGeom prst="rect">
            <a:avLst/>
          </a:prstGeom>
          <a:noFill/>
        </p:spPr>
        <p:txBody>
          <a:bodyPr anchor="ctr" rtlCol="0" bIns="45720" lIns="91440" rIns="91440" tIns="45720">
            <a:spAutoFit/>
          </a:bodyPr>
          <a:lstStyle/>
          <a:p>
            <a:pPr algn="l" rtl="0" fontAlgn="ctr" marL="190500" marR="0" indent="0" lvl="0">
              <a:lnSpc>
                <a:spcPct val="100000"/>
              </a:lnSpc>
              <a:spcBef>
                <a:spcPts val="0"/>
              </a:spcBef>
              <a:spcAft>
                <a:spcPts val="0"/>
              </a:spcAft>
            </a:pPr>
            <a:r>
              <a:rPr lang="en-US" b="1" sz="1400" spc="0" u="none">
                <a:solidFill>
                  <a:srgbClr val="000000">
                    <a:alpha val="100000"/>
                  </a:srgbClr>
                </a:solidFill>
                <a:latin typeface="Calibri"/>
              </a:rPr>
              <a:t><![CDATA[DOI: ]]></a:t>
            </a:r>
            <a:r>
              <a:rPr lang="en-US" sz="1400" spc="0" u="none">
                <a:solidFill>
                  <a:srgbClr val="000000">
                    <a:alpha val="100000"/>
                  </a:srgbClr>
                </a:solidFill>
                <a:latin typeface="Calibri"/>
              </a:rPr>
              <a:t><![CDATA[10.5114/aoms/160941]]></a:t>
            </a:r>
          </a:p>
          <a:p>
            <a:pPr algn="l" rtl="0" fontAlgn="ctr" marL="190500" marR="0" indent="0" lvl="0">
              <a:lnSpc>
                <a:spcPct val="100000"/>
              </a:lnSpc>
              <a:spcBef>
                <a:spcPts val="0"/>
              </a:spcBef>
              <a:spcAft>
                <a:spcPts val="0"/>
              </a:spcAft>
            </a:pPr>
            <a:r>
              <a:rPr lang="en-US" sz="1200" spc="0" u="none">
                <a:solidFill>
                  <a:srgbClr val="000000">
                    <a:alpha val="100000"/>
                  </a:srgbClr>
                </a:solidFill>
                <a:latin typeface="Calibri"/>
              </a:rPr>
              <a:t><![CDATA[Arch Med Sci 2023;19(2):507-512]]></a:t>
            </a:r>
          </a:p>
        </p:txBody>
      </p:sp>
      <p:pic>
        <p:nvPicPr>
          <p:cNvPr id="5" name="" descr=""/>
          <p:cNvPicPr>
            <a:picLocks noChangeAspect="1"/>
          </p:cNvPicPr>
          <p:nvPr/>
        </p:nvPicPr>
        <p:blipFill>
          <a:blip r:embed="rId3"/>
          <a:stretch>
            <a:fillRect/>
          </a:stretch>
        </p:blipFill>
        <p:spPr>
          <a:xfrm>
            <a:off x="7715250" y="6581775"/>
            <a:ext cx="952500" cy="180975"/>
          </a:xfrm>
          <a:prstGeom prst="rect">
            <a:avLst/>
          </a:prstGeom>
          <a:noFill/>
        </p:spPr>
      </p:pic>
    </p:spTree>
  </p:cSld>
  <p:clrMapOvr>
    <a:masterClrMapping/>
  </p:clrMapOvr>
</p:sld>
</file>

<file path=ppt/theme/theme1.xml><?xml version="1.0" encoding="utf-8"?>
<a:theme xmlns:a="http://schemas.openxmlformats.org/drawingml/2006/main" name="Theme14">
  <a:themeElements>
    <a:clrScheme name="Theme14">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Theme14">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inorFont>
    </a:fontScheme>
    <a:fmtScheme name="Theme14">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r="5400000" dist="20000" rotWithShape="0">
              <a:srgbClr val="000000">
                <a:alpha val="38000"/>
              </a:srgbClr>
            </a:outerShdw>
          </a:effectLst>
        </a:effectStyle>
        <a:effectStyle>
          <a:effectLst>
            <a:outerShdw blurRad="40000" dir="5400000" dist="23000" rotWithShape="0">
              <a:srgbClr val="000000">
                <a:alpha val="35"/>
              </a:srgbClr>
            </a:outerShdw>
          </a:effectLst>
        </a:effectStyle>
        <a:effectStyle>
          <a:effectLst>
            <a:outerShdw blurRad="40000" dir="5400000" dist="23000" rotWithShape="0">
              <a:srgbClr val="000000">
                <a:alpha val="35000"/>
              </a:srgbClr>
            </a:outerShdw>
          </a:effectLst>
          <a:scene3d>
            <a:camera prst="orthographicFront">
              <a:rot lat="0" lon="0" rev="0"/>
            </a:camera>
            <a:lightRig dir="t" rig="threePt">
              <a:rot lat="0" lon="0" rev="1200000"/>
            </a:lightRig>
          </a:scene3d>
          <a:sp3d>
            <a:bevelT h="25400" w="635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b="180000" l="50000" r="50000" t="-80000"/>
          </a:path>
        </a:gradFill>
        <a:gradFill rotWithShape="1">
          <a:gsLst>
            <a:gs pos="0">
              <a:schemeClr val="phClr">
                <a:tint val="80000"/>
                <a:satMod val="300000"/>
              </a:schemeClr>
            </a:gs>
            <a:gs pos="100000">
              <a:schemeClr val="phClr">
                <a:shade val="30000"/>
                <a:satMod val="200000"/>
              </a:schemeClr>
            </a:gs>
          </a:gsLst>
          <a:path path="circle">
            <a:fillToRect b="50000" l="50000" r="50000" t="50000"/>
          </a:path>
        </a:grad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Application>Microsoft Office PowerPoint</Application>
  <Slides>1</Slides>
  <ScaleCrop>false</ScaleCrop>
  <HeadingPairs>
    <vt:vector size="4" baseType="variant">
      <vt:variant>
        <vt:lpstr>Theme</vt:lpstr>
      </vt:variant>
      <vt:variant>
        <vt:i4>1</vt:i4>
      </vt:variant>
      <vt:variant>
        <vt:lpstr>Slide Titles</vt:lpstr>
      </vt:variant>
      <vt:variant>
        <vt:i4>1</vt:i4>
      </vt:variant>
    </vt:vector>
  </HeadingPairs>
  <TitlesOfParts>
    <vt:vector size="1" baseType="lpstr">
      <vt:lpstr>Office Theme</vt:lpstr>
    </vt:vector>
  </TitlesOfParts>
  <Company>Microsoft Corporation</Company>
  <LinksUpToDate>false</LinksUpToDate>
  <SharedDoc>false</SharedDoc>
  <HyperlinksChanged>false</HyperlinksChanged>
  <AppVersion>12.0000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creator>Unknown Creator</dc:creator>
  <cp:lastModifiedBy>Unknown Creator</cp:lastModifiedBy>
  <dcterms:created xsi:type="dcterms:W3CDTF">2026-09-03T05:33:30Z</dcterms:created>
  <dcterms:modified xsi:type="dcterms:W3CDTF">2026-09-03T05:33:30Z</dcterms:modified>
  <dc:title>Untitled Presentation</dc:title>
  <dc:description/>
  <dc:subject/>
  <cp:keywords/>
  <cp:category/>
</cp:coreProperties>
</file>

<file path=docProps/custom.xml><?xml version="1.0" encoding="utf-8"?>
<Properties xmlns="http://schemas.openxmlformats.org/officeDocument/2006/custom-properties" xmlns:vt="http://schemas.openxmlformats.org/officeDocument/2006/docPropsVTypes"/>
</file>