
<file path=[Content_Types].xml><?xml version="1.0" encoding="utf-8"?>
<Types xmlns="http://schemas.openxmlformats.org/package/2006/content-types">
  <Default Extension="rels" ContentType="application/vnd.openxmlformats-package.relationships+xml"/>
  <Default Extension="xml" ContentType="application/xml"/>
  <Default Extension="svg" ContentType="image/svg+xml"/>
  <Override PartName="/ppt/presentation.xml" ContentType="application/vnd.openxmlformats-officedocument.presentationml.presentation.main+xml"/>
  <Override PartName="/ppt/presProps.xml" ContentType="application/vnd.openxmlformats-officedocument.presentationml.presProps+xml"/>
  <Override PartName="/ppt/tableStyles.xml" ContentType="application/vnd.openxmlformats-officedocument.presentationml.tableStyles+xml"/>
  <Override PartName="/ppt/viewProps.xml" ContentType="application/vnd.openxmlformats-officedocument.presentationml.viewProps+xml"/>
  <Override PartName="/docProps/app.xml" ContentType="application/vnd.openxmlformats-officedocument.extended-properties+xml"/>
  <Override PartName="/docProps/core.xml" ContentType="application/vnd.openxmlformats-package.core-properties+xml"/>
  <Override PartName="/docProps/custom.xml" ContentType="application/vnd.openxmlformats-officedocument.custom-properties+xml"/>
  <Override PartName="/ppt/slideMasters/slideMaster1.xml" ContentType="application/vnd.openxmlformats-officedocument.presentationml.slideMaster+xml"/>
  <Override PartName="/ppt/theme/theme1.xml" ContentType="application/vnd.openxmlformats-officedocument.theme+xml"/>
  <Override PartName="/ppt/slideLayouts/slideLayout1.xml" ContentType="application/vnd.openxmlformats-officedocument.presentationml.slideLayout+xml"/>
  <Override PartName="/ppt/slides/slide1.xml" ContentType="application/vnd.openxmlformats-officedocument.presentationml.slide+xml"/>
  <Override PartName="/ppt/notesSlides/notesSlide1.xml" ContentType="application/vnd.openxmlformats-officedocument.presentationml.notesSlide+xml"/>
  <Default Extension="gif" ContentType="image/gif"/>
  <Default Extension="jpg" ContentType="image/jpeg"/>
  <Default Extension="jpeg" ContentType="image/jpeg"/>
  <Default Extension="png" ContentType="image/png"/>
  <Default Extension="xlsx" ContentType="application/vnd.openxmlformats-officedocument.spreadsheetml.sheet"/>
</Types>
</file>

<file path=_rels/.rels><?xml version="1.0" encoding="UTF-8" standalone="yes"?>
<Relationships xmlns="http://schemas.openxmlformats.org/package/2006/relationships">
  <Relationship Id="rId1" Type="http://schemas.openxmlformats.org/officeDocument/2006/relationships/officeDocument" Target="ppt/presentation.xml"/>
  <Relationship Id="rId2" Type="http://schemas.openxmlformats.org/package/2006/relationships/metadata/core-properties" Target="docProps/core.xml"/>
  <Relationship Id="rId3" Type="http://schemas.openxmlformats.org/officeDocument/2006/relationships/extended-properties" Target="docProps/app.xml"/>
  <Relationship Id="rId4" Type="http://schemas.openxmlformats.org/officeDocument/2006/relationships/custom-properties" Target="docProps/custom.xml"/>
</Relationships>

</file>

<file path=ppt/presentation.xml><?xml version="1.0" encoding="utf-8"?>
<p:presentation xmlns:a="http://schemas.openxmlformats.org/drawingml/2006/main" xmlns:r="http://schemas.openxmlformats.org/officeDocument/2006/relationships" xmlns:p="http://schemas.openxmlformats.org/presentationml/2006/main">
  <p:sldMasterIdLst>
    <p:sldMasterId id="2147483648" r:id="rId1"/>
  </p:sldMasterIdLst>
  <p:sldIdLst>
    <p:sldId id="256" r:id="rId3"/>
  </p:sldIdLst>
  <p:sldSz cx="9144000" cy="6858000" type="screen4x3"/>
  <p:notesSz cx="6858000" cy="9144000"/>
  <p:defaultTextStyle>
    <a:defPPr>
      <a:defRPr lang="fr-FR"/>
    </a:defPPr>
    <a:lvl1pPr algn="l" defTabSz="914400" eaLnBrk="1" hangingPunct="1" latinLnBrk="0" marL="0" rtl="0">
      <a:defRPr kern="1200" sz="1800">
        <a:solidFill>
          <a:schemeClr val="tx1"/>
        </a:solidFill>
        <a:latin typeface="+mn-lt"/>
        <a:ea typeface="+mn-ea"/>
        <a:cs typeface="+mn-cs"/>
      </a:defRPr>
    </a:lvl1pPr>
    <a:lvl2pPr algn="l" defTabSz="914400" eaLnBrk="1" hangingPunct="1" latinLnBrk="0" marL="457200" rtl="0">
      <a:defRPr kern="1200" sz="1800">
        <a:solidFill>
          <a:schemeClr val="tx1"/>
        </a:solidFill>
        <a:latin typeface="+mn-lt"/>
        <a:ea typeface="+mn-ea"/>
        <a:cs typeface="+mn-cs"/>
      </a:defRPr>
    </a:lvl2pPr>
    <a:lvl3pPr algn="l" defTabSz="914400" eaLnBrk="1" hangingPunct="1" latinLnBrk="0" marL="914400" rtl="0">
      <a:defRPr kern="1200" sz="1800">
        <a:solidFill>
          <a:schemeClr val="tx1"/>
        </a:solidFill>
        <a:latin typeface="+mn-lt"/>
        <a:ea typeface="+mn-ea"/>
        <a:cs typeface="+mn-cs"/>
      </a:defRPr>
    </a:lvl3pPr>
    <a:lvl4pPr algn="l" defTabSz="914400" eaLnBrk="1" hangingPunct="1" latinLnBrk="0" marL="1371600" rtl="0">
      <a:defRPr kern="1200" sz="1800">
        <a:solidFill>
          <a:schemeClr val="tx1"/>
        </a:solidFill>
        <a:latin typeface="+mn-lt"/>
        <a:ea typeface="+mn-ea"/>
        <a:cs typeface="+mn-cs"/>
      </a:defRPr>
    </a:lvl4pPr>
    <a:lvl5pPr algn="l" defTabSz="914400" eaLnBrk="1" hangingPunct="1" latinLnBrk="0" marL="1828800" rtl="0">
      <a:defRPr kern="1200" sz="1800">
        <a:solidFill>
          <a:schemeClr val="tx1"/>
        </a:solidFill>
        <a:latin typeface="+mn-lt"/>
        <a:ea typeface="+mn-ea"/>
        <a:cs typeface="+mn-cs"/>
      </a:defRPr>
    </a:lvl5pPr>
    <a:lvl6pPr algn="l" defTabSz="914400" eaLnBrk="1" hangingPunct="1" latinLnBrk="0" marL="2286000" rtl="0">
      <a:defRPr kern="1200" sz="1800">
        <a:solidFill>
          <a:schemeClr val="tx1"/>
        </a:solidFill>
        <a:latin typeface="+mn-lt"/>
        <a:ea typeface="+mn-ea"/>
        <a:cs typeface="+mn-cs"/>
      </a:defRPr>
    </a:lvl6pPr>
    <a:lvl7pPr algn="l" defTabSz="914400" eaLnBrk="1" hangingPunct="1" latinLnBrk="0" marL="2743200" rtl="0">
      <a:defRPr kern="1200" sz="1800">
        <a:solidFill>
          <a:schemeClr val="tx1"/>
        </a:solidFill>
        <a:latin typeface="+mn-lt"/>
        <a:ea typeface="+mn-ea"/>
        <a:cs typeface="+mn-cs"/>
      </a:defRPr>
    </a:lvl7pPr>
    <a:lvl8pPr algn="l" defTabSz="914400" eaLnBrk="1" hangingPunct="1" latinLnBrk="0" marL="3200400" rtl="0">
      <a:defRPr kern="1200" sz="1800">
        <a:solidFill>
          <a:schemeClr val="tx1"/>
        </a:solidFill>
        <a:latin typeface="+mn-lt"/>
        <a:ea typeface="+mn-ea"/>
        <a:cs typeface="+mn-cs"/>
      </a:defRPr>
    </a:lvl8pPr>
    <a:lvl9pPr algn="l" defTabSz="914400" eaLnBrk="1" hangingPunct="1" latinLnBrk="0" marL="3657600" rtl="0">
      <a:defRPr kern="1200" sz="1800">
        <a:solidFill>
          <a:schemeClr val="tx1"/>
        </a:solidFill>
        <a:latin typeface="+mn-lt"/>
        <a:ea typeface="+mn-ea"/>
        <a:cs typeface="+mn-cs"/>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p:showPr>
    <p:present/>
  </p:showPr>
  <p:extLst>
    <p:ext uri="{E76CE94A-603C-4142-B9EB-6D1370010A27}">
      <p14:discardImageEditData xmlns:p14="http://schemas.microsoft.com/office/powerpoint/2010/main" val="0"/>
    </p:ext>
    <p:ext uri="{D31A062A-798A-4329-ABDD-BBA856620510}">
      <p14:defaultImageDpi xmlns:p14="http://schemas.microsoft.com/office/powerpoint/2010/main" val="22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showComments="0" lastView="sldView">
  <p:slideViewPr>
    <p:cSldViewPr>
      <p:cViewPr>
        <p:scale>
          <a:sx d="100" n="100"/>
          <a:sy d="100" n="100"/>
        </p:scale>
        <p:origin x="0" y="0"/>
      </p:cViewPr>
    </p:cSldViewPr>
  </p:slideViewPr>
</p:viewPr>
</file>

<file path=ppt/_rels/presentation.xml.rels><?xml version="1.0" encoding="UTF-8" standalone="yes"?>
<Relationships xmlns="http://schemas.openxmlformats.org/package/2006/relationships">
  <Relationship Id="rId1" Type="http://schemas.openxmlformats.org/officeDocument/2006/relationships/slideMaster" Target="slideMasters/slideMaster1.xml"/>
  <Relationship Id="rId2" Type="http://schemas.openxmlformats.org/officeDocument/2006/relationships/theme" Target="theme/theme1.xml"/>
  <Relationship Id="rId3" Type="http://schemas.openxmlformats.org/officeDocument/2006/relationships/slide" Target="slides/slide1.xml"/>
  <Relationship Id="rId4" Type="http://schemas.openxmlformats.org/officeDocument/2006/relationships/presProps" Target="presProps.xml"/>
  <Relationship Id="rId5" Type="http://schemas.openxmlformats.org/officeDocument/2006/relationships/viewProps" Target="viewProps.xml"/>
  <Relationship Id="rId6" Type="http://schemas.openxmlformats.org/officeDocument/2006/relationships/tableStyles" Target="tableStyles.xml"/>
</Relationships>

</file>

<file path=ppt/notesSlides/notesSlide1.xml><?xml version="1.0" encoding="utf-8"?>
<p:notes xmlns:a="http://schemas.openxmlformats.org/drawingml/2006/main" xmlns:p="http://schemas.openxmlformats.org/presentationml/2006/main" xmlns:r="http://schemas.openxmlformats.org/officeDocument/2006/relationships">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0" y="0"/>
            <a:ext cx="0" cy="0"/>
          </a:xfrm>
          <a:prstGeom prst="rect">
            <a:avLst/>
          </a:prstGeom>
          <a:noFill/>
          <a:ln w="12700">
            <a:solidFill>
              <a:prstClr val="black"/>
            </a:solidFill>
          </a:ln>
        </p:spPr>
      </p:sp>
      <p:sp>
        <p:nvSpPr>
          <p:cNvPr id="3" name="Notes Placeholder"/>
          <p:cNvSpPr>
            <a:spLocks noGrp="1"/>
          </p:cNvSpPr>
          <p:nvPr>
            <p:ph type="body" idx="1"/>
          </p:nvPr>
        </p:nvSpPr>
        <p:spPr>
          <a:xfrm>
            <a:off x="0" y="0"/>
            <a:ext cx="5486400" cy="3600450"/>
          </a:xfrm>
          <a:prstGeom prst="rect">
            <a:avLst/>
          </a:prstGeom>
        </p:spPr>
        <p:txBody>
          <a:bodyPr/>
          <a:lstStyle/>
          <a:p>
            <a:pPr algn="l" rtl="0" fontAlgn="base" marL="0" marR="0" indent="0" lvl="0">
              <a:lnSpc>
                <a:spcPct val="100000"/>
              </a:lnSpc>
              <a:spcBef>
                <a:spcPts val="0"/>
              </a:spcBef>
              <a:spcAft>
                <a:spcPts val="0"/>
              </a:spcAft>
            </a:pPr>
            <a:r>
              <a:rPr lang="en-US" sz="1000" spc="0" u="none">
                <a:solidFill>
                  <a:srgbClr val="000000">
                    <a:alpha val="100000"/>
                  </a:srgbClr>
                </a:solidFill>
                <a:latin typeface="Calibri"/>
              </a:rPr>
              <a:t><![CDATA[At present, hematological indices and biomarkers of inflammation that may be associated with atherosclerosis and the prediction of acute coronary syndromes (ACS) attract a lot of academic attention. This updated focused review aims to provide an overview of selected ACS biomarkers: white blood cells, neutrophil to lymphocyte ratio, platelet to lymphocyte ratio, systemic inflammatory index (SII), systemic inflammatory response index (SIRI) and lipoprotein(a). Novel inflammatory-lipid biomarkers such as high-sensitivity C-reactive protein (hsCRP) to high-density lipoprotein cholesterol (HDL-C) ratio, neutrophil to HDL-C ratio, and monocyte to HDL-C ratio may improve ACS diagnosis, risk stratification, clinical prognosis, and optimal management. These indices are inexpensive and easily obtained in daily clinical practice. Artificial intelligence and genetic analysis may improve their diagnostic performance and guide clinical management. The recent data also emphasize that these indices may be promising clinical tools for assessing ACS patients and monitoring the effectiveness of emerging anti-inflammatory strategies.]]></a:t>
            </a:r>
          </a:p>
        </p:txBody>
      </p:sp>
    </p:spTree>
  </p:cSld>
</p:notes>
</file>

<file path=ppt/slideLayouts/_rels/slideLayout1.xml.rels><?xml version="1.0" encoding="UTF-8" standalone="yes"?>
<Relationships xmlns="http://schemas.openxmlformats.org/package/2006/relationships">
  <Relationship Id="rId1" Type="http://schemas.openxmlformats.org/officeDocument/2006/relationships/slideMaster" Target="../slideMasters/slideMaster1.xml"/>
</Relationships>

</file>

<file path=ppt/slideLayouts/slideLayout1.xml><?xml version="1.0" encoding="utf-8"?>
<p:sldLayout xmlns:a="http://schemas.openxmlformats.org/drawingml/2006/main" xmlns:r="http://schemas.openxmlformats.org/officeDocument/2006/relationships" xmlns:p="http://schemas.openxmlformats.org/presentationml/2006/main" preserve="1">
  <p:cSld>
    <p:spTree>
      <p:nvGrpSpPr>
        <p:cNvPr id="1" name=""/>
        <p:cNvGrpSpPr/>
        <p:nvPr/>
      </p:nvGrpSpPr>
      <p:grpSpPr>
        <a:xfrm>
          <a:off x="0" y="0"/>
          <a:ext cx="0" cy="0"/>
          <a:chOff x="0" y="0"/>
          <a:chExt cx="0" cy="0"/>
        </a:xfrm>
      </p:grpSpPr>
    </p:spTree>
  </p:cSld>
  <p:clrMapOvr>
    <a:masterClrMapping/>
  </p:clrMapOvr>
</p:sldLayout>
</file>

<file path=ppt/slideMasters/_rels/slideMaster1.xml.rels><?xml version="1.0" encoding="UTF-8" standalone="yes"?>
<Relationships xmlns="http://schemas.openxmlformats.org/package/2006/relationships">
  <Relationship Id="rId1" Type="http://schemas.openxmlformats.org/officeDocument/2006/relationships/slideLayout" Target="../slideLayouts/slideLayout1.xml"/>
  <Relationship Id="rId2" Type="http://schemas.openxmlformats.org/officeDocument/2006/relationships/theme" Target="../theme/theme1.xml"/>
</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solidFill>
          <a:srgbClr val="FFFFFF"/>
        </a:solidFill>
        <a:effectLst/>
      </p:bgPr>
    </p:bg>
    <p:spTree>
      <p:nvGrpSpPr>
        <p:cNvPr id="1" name=""/>
        <p:cNvGrpSpPr/>
        <p:nvPr/>
      </p:nvGrpSpPr>
      <p:grpSpPr>
        <a:xfrm>
          <a:off x="0" y="0"/>
          <a:ext cx="0" cy="0"/>
          <a:chOff x="0" y="0"/>
          <a:chExt cx="0" cy="0"/>
        </a:xfrm>
      </p:grpSpPr>
    </p:spTree>
  </p:cSld>
  <p:clrMap bg1="lt1" tx1="dk1" bg2="lt2" tx2="dk2" accent1="accent1" accent2="accent2" accent3="accent3" accent4="accent4" accent5="accent5" accent6="accent6" hlink="hlink" folHlink="folHlink"/>
  <p:sldLayoutIdLst>
    <p:sldLayoutId id="2471997245" r:id="rId1"/>
  </p:sldLayoutIdLst>
  <p:txStyles>
    <p:titleStyle>
      <a:lvl1pPr algn="ctr">
        <a:defRPr sz="4400" kern="1200">
          <a:solidFill>
            <a:schemeClr val="lt1"/>
          </a:solidFill>
        </a:defRPr>
      </a:lvl1pPr>
      <a:extLst/>
    </p:titleStyle>
    <p:bodyStyle>
      <a:lvl1pPr algn="ctr" indent="-324900">
        <a:defRPr sz="3200" kern="1200">
          <a:solidFill>
            <a:schemeClr val="tx1"/>
          </a:solidFill>
        </a:defRPr>
      </a:lvl1pPr>
      <a:extLst/>
    </p:bodyStyle>
    <p:otherStyle>
      <a:defPPr algn="ctr">
        <a:defRPr kern="1200">
          <a:solidFill>
            <a:schemeClr val="tx1"/>
          </a:solidFill>
        </a:defRPr>
      </a:defPPr>
      <a:extLst/>
    </p:otherStyle>
  </p:txStyles>
</p:sldMaster>
</file>

<file path=ppt/slides/_rels/slide1.xml.rels><?xml version="1.0" encoding="UTF-8" standalone="yes"?>
<Relationships xmlns="http://schemas.openxmlformats.org/package/2006/relationships">
  <Relationship Id="rId1" Type="http://schemas.openxmlformats.org/officeDocument/2006/relationships/slideLayout" Target="../slideLayouts/slideLayout1.xml"/>
  <Relationship Id="rId2" Type="http://schemas.openxmlformats.org/officeDocument/2006/relationships/image" Target="../media/208106_73233_o1.jpg"/>
  <Relationship Id="rId3" Type="http://schemas.openxmlformats.org/officeDocument/2006/relationships/image" Target="../media/ams-logo-new-js2.png"/>
  <Relationship Id="rId4" Type="http://schemas.openxmlformats.org/officeDocument/2006/relationships/notesSlide" Target="../notesSlides/notesSlide1.xml"/>
</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95250"/>
          <a:ext cx="9144000" cy="6858000"/>
          <a:chOff x="0" y="95250"/>
          <a:chExt cx="9144000" cy="6858000"/>
        </a:xfrm>
      </p:grpSpPr>
      <p:sp>
        <p:nvSpPr>
          <p:cNvPr id="1" name=""/>
          <p:cNvSpPr txBox="1"/>
          <p:nvPr/>
        </p:nvSpPr>
        <p:spPr>
          <a:xfrm>
            <a:off x="285750" y="95250"/>
            <a:ext cx="8572500" cy="762000"/>
          </a:xfrm>
          <a:prstGeom prst="rect">
            <a:avLst/>
          </a:prstGeom>
          <a:noFill/>
        </p:spPr>
        <p:txBody>
          <a:bodyPr rtlCol="0" bIns="45720" lIns="91440" rIns="91440" tIns="45720">
            <a:spAutoFit/>
          </a:bodyPr>
          <a:lstStyle/>
          <a:p>
            <a:pPr algn="ctr" rtl="0" fontAlgn="base" marL="0" marR="0" indent="0" lvl="0">
              <a:lnSpc>
                <a:spcPct val="100000"/>
              </a:lnSpc>
              <a:spcBef>
                <a:spcPts val="0"/>
              </a:spcBef>
              <a:spcAft>
                <a:spcPts val="0"/>
              </a:spcAft>
            </a:pPr>
            <a:r>
              <a:rPr lang="en-US" sz="1400" spc="0" u="none">
                <a:solidFill>
                  <a:srgbClr val="000000">
                    <a:alpha val="100000"/>
                  </a:srgbClr>
                </a:solidFill>
                <a:latin typeface="Calibri"/>
              </a:rPr>
              <a:t><![CDATA[Updated focused review of hematological, inflammatory, and lipid biomarkers in acute coronary syndrome]]></a:t>
            </a:r>
          </a:p>
        </p:txBody>
      </p:sp>
      <p:cxnSp>
        <p:nvCxnSpPr>
          <p:cNvPr id="2" name=""/>
          <p:cNvCxnSpPr/>
          <p:nvPr/>
        </p:nvCxnSpPr>
        <p:spPr>
          <a:xfrm>
            <a:off x="0" y="6000750"/>
            <a:ext cx="9144000" cy="0"/>
          </a:xfrm>
          <a:prstGeom prst="line">
            <a:avLst/>
          </a:prstGeom>
          <a:ln w="12700" cap="flat" cmpd="sng" algn="ctr">
            <a:solidFill>
              <a:srgbClr val="DDDDDD">
                <a:alpha val="100000"/>
              </a:srgbClr>
            </a:solidFill>
            <a:prstDash val="solid"/>
            <a:round/>
            <a:headEnd type="none" w="med" len="med"/>
            <a:tailEnd type="none" w="med" len="med"/>
          </a:ln>
        </p:spPr>
      </p:cxnSp>
      <p:pic>
        <p:nvPicPr>
          <p:cNvPr id="3" name="PHPPresentation logo" descr="PHPPresentation logo"/>
          <p:cNvPicPr>
            <a:picLocks noChangeAspect="1"/>
          </p:cNvPicPr>
          <p:nvPr/>
        </p:nvPicPr>
        <p:blipFill>
          <a:blip r:embed="rId2"/>
          <a:stretch>
            <a:fillRect/>
          </a:stretch>
        </p:blipFill>
        <p:spPr>
          <a:xfrm>
            <a:off x="1524000" y="952500"/>
            <a:ext cx="6096000" cy="3429000"/>
          </a:xfrm>
          <a:prstGeom prst="rect">
            <a:avLst/>
          </a:prstGeom>
          <a:noFill/>
          <a:effectLst>
            <a:outerShdw blurRad="57150" dist="95250" dir="2700000" algn="br" rotWithShape="0">
              <a:srgbClr val="000000">
                <a:alpha val="50000"/>
              </a:srgbClr>
            </a:outerShdw>
          </a:effectLst>
        </p:spPr>
      </p:pic>
      <p:sp>
        <p:nvSpPr>
          <p:cNvPr id="4" name=""/>
          <p:cNvSpPr txBox="1"/>
          <p:nvPr/>
        </p:nvSpPr>
        <p:spPr>
          <a:xfrm>
            <a:off x="0" y="6000750"/>
            <a:ext cx="7239000" cy="857250"/>
          </a:xfrm>
          <a:prstGeom prst="rect">
            <a:avLst/>
          </a:prstGeom>
          <a:noFill/>
        </p:spPr>
        <p:txBody>
          <a:bodyPr anchor="ctr" rtlCol="0" bIns="45720" lIns="91440" rIns="91440" tIns="45720">
            <a:spAutoFit/>
          </a:bodyPr>
          <a:lstStyle/>
          <a:p>
            <a:pPr algn="l" rtl="0" fontAlgn="ctr" marL="190500" marR="0" indent="0" lvl="0">
              <a:lnSpc>
                <a:spcPct val="100000"/>
              </a:lnSpc>
              <a:spcBef>
                <a:spcPts val="0"/>
              </a:spcBef>
              <a:spcAft>
                <a:spcPts val="0"/>
              </a:spcAft>
            </a:pPr>
            <a:r>
              <a:rPr lang="en-US" b="1" sz="1400" spc="0" u="none">
                <a:solidFill>
                  <a:srgbClr val="000000">
                    <a:alpha val="100000"/>
                  </a:srgbClr>
                </a:solidFill>
                <a:latin typeface="Calibri"/>
              </a:rPr>
              <a:t><![CDATA[DOI: ]]></a:t>
            </a:r>
            <a:r>
              <a:rPr lang="en-US" sz="1400" spc="0" u="none">
                <a:solidFill>
                  <a:srgbClr val="000000">
                    <a:alpha val="100000"/>
                  </a:srgbClr>
                </a:solidFill>
                <a:latin typeface="Calibri"/>
              </a:rPr>
              <a:t><![CDATA[10.5114/aoms/208106]]></a:t>
            </a:r>
          </a:p>
          <a:p>
            <a:pPr algn="l" rtl="0" fontAlgn="ctr" marL="190500" marR="0" indent="0" lvl="0">
              <a:lnSpc>
                <a:spcPct val="100000"/>
              </a:lnSpc>
              <a:spcBef>
                <a:spcPts val="0"/>
              </a:spcBef>
              <a:spcAft>
                <a:spcPts val="0"/>
              </a:spcAft>
            </a:pPr>
            <a:r>
              <a:rPr lang="en-US" sz="1200" spc="0" u="none">
                <a:solidFill>
                  <a:srgbClr val="000000">
                    <a:alpha val="100000"/>
                  </a:srgbClr>
                </a:solidFill>
                <a:latin typeface="Calibri"/>
              </a:rPr>
              <a:t><![CDATA[Arch Med Sci 2025;21(6):2258-2266]]></a:t>
            </a:r>
          </a:p>
        </p:txBody>
      </p:sp>
      <p:pic>
        <p:nvPicPr>
          <p:cNvPr id="5" name="" descr=""/>
          <p:cNvPicPr>
            <a:picLocks noChangeAspect="1"/>
          </p:cNvPicPr>
          <p:nvPr/>
        </p:nvPicPr>
        <p:blipFill>
          <a:blip r:embed="rId3"/>
          <a:stretch>
            <a:fillRect/>
          </a:stretch>
        </p:blipFill>
        <p:spPr>
          <a:xfrm>
            <a:off x="7715250" y="6581775"/>
            <a:ext cx="952500" cy="180975"/>
          </a:xfrm>
          <a:prstGeom prst="rect">
            <a:avLst/>
          </a:prstGeom>
          <a:noFill/>
        </p:spPr>
      </p:pic>
    </p:spTree>
  </p:cSld>
  <p:clrMapOvr>
    <a:masterClrMapping/>
  </p:clrMapOvr>
</p:sld>
</file>

<file path=ppt/theme/theme1.xml><?xml version="1.0" encoding="utf-8"?>
<a:theme xmlns:a="http://schemas.openxmlformats.org/drawingml/2006/main" name="Theme79">
  <a:themeElements>
    <a:clrScheme name="Theme79">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Theme79">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inorFont>
    </a:fontScheme>
    <a:fmtScheme name="Theme79">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r="5400000" dist="20000" rotWithShape="0">
              <a:srgbClr val="000000">
                <a:alpha val="38000"/>
              </a:srgbClr>
            </a:outerShdw>
          </a:effectLst>
        </a:effectStyle>
        <a:effectStyle>
          <a:effectLst>
            <a:outerShdw blurRad="40000" dir="5400000" dist="23000" rotWithShape="0">
              <a:srgbClr val="000000">
                <a:alpha val="35"/>
              </a:srgbClr>
            </a:outerShdw>
          </a:effectLst>
        </a:effectStyle>
        <a:effectStyle>
          <a:effectLst>
            <a:outerShdw blurRad="40000" dir="5400000" dist="23000" rotWithShape="0">
              <a:srgbClr val="000000">
                <a:alpha val="35000"/>
              </a:srgbClr>
            </a:outerShdw>
          </a:effectLst>
          <a:scene3d>
            <a:camera prst="orthographicFront">
              <a:rot lat="0" lon="0" rev="0"/>
            </a:camera>
            <a:lightRig dir="t" rig="threePt">
              <a:rot lat="0" lon="0" rev="1200000"/>
            </a:lightRig>
          </a:scene3d>
          <a:sp3d>
            <a:bevelT h="25400" w="635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b="180000" l="50000" r="50000" t="-80000"/>
          </a:path>
        </a:gradFill>
        <a:gradFill rotWithShape="1">
          <a:gsLst>
            <a:gs pos="0">
              <a:schemeClr val="phClr">
                <a:tint val="80000"/>
                <a:satMod val="300000"/>
              </a:schemeClr>
            </a:gs>
            <a:gs pos="100000">
              <a:schemeClr val="phClr">
                <a:shade val="30000"/>
                <a:satMod val="200000"/>
              </a:schemeClr>
            </a:gs>
          </a:gsLst>
          <a:path path="circle">
            <a:fillToRect b="50000" l="50000" r="50000" t="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Application>Microsoft Office PowerPoint</Application>
  <Slides>1</Slides>
  <ScaleCrop>false</ScaleCrop>
  <HeadingPairs>
    <vt:vector size="4" baseType="variant">
      <vt:variant>
        <vt:lpstr>Theme</vt:lpstr>
      </vt:variant>
      <vt:variant>
        <vt:i4>1</vt:i4>
      </vt:variant>
      <vt:variant>
        <vt:lpstr>Slide Titles</vt:lpstr>
      </vt:variant>
      <vt:variant>
        <vt:i4>1</vt:i4>
      </vt:variant>
    </vt:vector>
  </HeadingPairs>
  <TitlesOfParts>
    <vt:vector size="1" baseType="lpstr">
      <vt:lpstr>Office Theme</vt:lpstr>
    </vt:vector>
  </TitlesOfParts>
  <Company>Microsoft Corporation</Company>
  <LinksUpToDate>false</LinksUpToDate>
  <SharedDoc>false</SharedDoc>
  <HyperlinksChanged>false</HyperlinksChanged>
  <AppVersion>12.0000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creator>Unknown Creator</dc:creator>
  <cp:lastModifiedBy>Unknown Creator</cp:lastModifiedBy>
  <dcterms:created xsi:type="dcterms:W3CDTF">2026-07-02T08:29:32Z</dcterms:created>
  <dcterms:modified xsi:type="dcterms:W3CDTF">2026-07-02T08:29:32Z</dcterms:modified>
  <dc:title>Untitled Presentation</dc:title>
  <dc:description/>
  <dc:subject/>
  <cp:keywords/>
  <cp:category/>
</cp:coreProperties>
</file>

<file path=docProps/custom.xml><?xml version="1.0" encoding="utf-8"?>
<Properties xmlns="http://schemas.openxmlformats.org/officeDocument/2006/custom-properties" xmlns:vt="http://schemas.openxmlformats.org/officeDocument/2006/docPropsVTypes"/>
</file>