
<file path=[Content_Types].xml><?xml version="1.0" encoding="utf-8"?>
<Types xmlns="http://schemas.openxmlformats.org/package/2006/content-types">
  <Default Extension="rels" ContentType="application/vnd.openxmlformats-package.relationships+xml"/>
  <Default Extension="xml" ContentType="application/xml"/>
  <Default Extension="svg" ContentType="image/svg+xml"/>
  <Override PartName="/ppt/presentation.xml" ContentType="application/vnd.openxmlformats-officedocument.presentationml.presentation.main+xml"/>
  <Override PartName="/ppt/presProps.xml" ContentType="application/vnd.openxmlformats-officedocument.presentationml.presProps+xml"/>
  <Override PartName="/ppt/tableStyles.xml" ContentType="application/vnd.openxmlformats-officedocument.presentationml.tableStyles+xml"/>
  <Override PartName="/ppt/viewProps.xml" ContentType="application/vnd.openxmlformats-officedocument.presentationml.viewProps+xml"/>
  <Override PartName="/docProps/app.xml" ContentType="application/vnd.openxmlformats-officedocument.extended-properties+xml"/>
  <Override PartName="/docProps/core.xml" ContentType="application/vnd.openxmlformats-package.core-properties+xml"/>
  <Override PartName="/docProps/custom.xml" ContentType="application/vnd.openxmlformats-officedocument.custom-properties+xml"/>
  <Override PartName="/ppt/slideMasters/slideMaster1.xml" ContentType="application/vnd.openxmlformats-officedocument.presentationml.slideMaster+xml"/>
  <Override PartName="/ppt/theme/theme1.xml" ContentType="application/vnd.openxmlformats-officedocument.theme+xml"/>
  <Override PartName="/ppt/slideLayouts/slideLayout1.xml" ContentType="application/vnd.openxmlformats-officedocument.presentationml.slideLayout+xml"/>
  <Override PartName="/ppt/slides/slide1.xml" ContentType="application/vnd.openxmlformats-officedocument.presentationml.slide+xml"/>
  <Override PartName="/ppt/notesSlides/notesSlide1.xml" ContentType="application/vnd.openxmlformats-officedocument.presentationml.notesSlide+xml"/>
  <Default Extension="gif" ContentType="image/gif"/>
  <Default Extension="jpg" ContentType="image/jpeg"/>
  <Default Extension="jpeg" ContentType="image/jpeg"/>
  <Default Extension="png" ContentType="image/png"/>
  <Default Extension="xlsx" ContentType="application/vnd.openxmlformats-officedocument.spreadsheetml.sheet"/>
</Types>
</file>

<file path=_rels/.rels><?xml version="1.0" encoding="UTF-8" standalone="yes"?>
<Relationships xmlns="http://schemas.openxmlformats.org/package/2006/relationships">
  <Relationship Id="rId1" Type="http://schemas.openxmlformats.org/officeDocument/2006/relationships/officeDocument" Target="ppt/presentation.xml"/>
  <Relationship Id="rId2" Type="http://schemas.openxmlformats.org/package/2006/relationships/metadata/core-properties" Target="docProps/core.xml"/>
  <Relationship Id="rId3" Type="http://schemas.openxmlformats.org/officeDocument/2006/relationships/extended-properties" Target="docProps/app.xml"/>
  <Relationship Id="rId4" Type="http://schemas.openxmlformats.org/officeDocument/2006/relationships/custom-properties" Target="docProps/custom.xml"/>
</Relationships>

</file>

<file path=ppt/presentation.xml><?xml version="1.0" encoding="utf-8"?>
<p:presentation xmlns:a="http://schemas.openxmlformats.org/drawingml/2006/main" xmlns:r="http://schemas.openxmlformats.org/officeDocument/2006/relationships" xmlns:p="http://schemas.openxmlformats.org/presentationml/2006/main">
  <p:sldMasterIdLst>
    <p:sldMasterId id="2147483648" r:id="rId1"/>
  </p:sldMasterIdLst>
  <p:sldIdLst>
    <p:sldId id="256" r:id="rId3"/>
  </p:sldIdLst>
  <p:sldSz cx="9144000" cy="6858000" type="screen4x3"/>
  <p:notesSz cx="6858000" cy="9144000"/>
  <p:defaultTextStyle>
    <a:defPPr>
      <a:defRPr lang="fr-FR"/>
    </a:defPPr>
    <a:lvl1pPr algn="l" defTabSz="914400" eaLnBrk="1" hangingPunct="1" latinLnBrk="0" marL="0" rtl="0">
      <a:defRPr kern="1200" sz="1800">
        <a:solidFill>
          <a:schemeClr val="tx1"/>
        </a:solidFill>
        <a:latin typeface="+mn-lt"/>
        <a:ea typeface="+mn-ea"/>
        <a:cs typeface="+mn-cs"/>
      </a:defRPr>
    </a:lvl1pPr>
    <a:lvl2pPr algn="l" defTabSz="914400" eaLnBrk="1" hangingPunct="1" latinLnBrk="0" marL="457200" rtl="0">
      <a:defRPr kern="1200" sz="1800">
        <a:solidFill>
          <a:schemeClr val="tx1"/>
        </a:solidFill>
        <a:latin typeface="+mn-lt"/>
        <a:ea typeface="+mn-ea"/>
        <a:cs typeface="+mn-cs"/>
      </a:defRPr>
    </a:lvl2pPr>
    <a:lvl3pPr algn="l" defTabSz="914400" eaLnBrk="1" hangingPunct="1" latinLnBrk="0" marL="914400" rtl="0">
      <a:defRPr kern="1200" sz="1800">
        <a:solidFill>
          <a:schemeClr val="tx1"/>
        </a:solidFill>
        <a:latin typeface="+mn-lt"/>
        <a:ea typeface="+mn-ea"/>
        <a:cs typeface="+mn-cs"/>
      </a:defRPr>
    </a:lvl3pPr>
    <a:lvl4pPr algn="l" defTabSz="914400" eaLnBrk="1" hangingPunct="1" latinLnBrk="0" marL="1371600" rtl="0">
      <a:defRPr kern="1200" sz="1800">
        <a:solidFill>
          <a:schemeClr val="tx1"/>
        </a:solidFill>
        <a:latin typeface="+mn-lt"/>
        <a:ea typeface="+mn-ea"/>
        <a:cs typeface="+mn-cs"/>
      </a:defRPr>
    </a:lvl4pPr>
    <a:lvl5pPr algn="l" defTabSz="914400" eaLnBrk="1" hangingPunct="1" latinLnBrk="0" marL="1828800" rtl="0">
      <a:defRPr kern="1200" sz="1800">
        <a:solidFill>
          <a:schemeClr val="tx1"/>
        </a:solidFill>
        <a:latin typeface="+mn-lt"/>
        <a:ea typeface="+mn-ea"/>
        <a:cs typeface="+mn-cs"/>
      </a:defRPr>
    </a:lvl5pPr>
    <a:lvl6pPr algn="l" defTabSz="914400" eaLnBrk="1" hangingPunct="1" latinLnBrk="0" marL="2286000" rtl="0">
      <a:defRPr kern="1200" sz="1800">
        <a:solidFill>
          <a:schemeClr val="tx1"/>
        </a:solidFill>
        <a:latin typeface="+mn-lt"/>
        <a:ea typeface="+mn-ea"/>
        <a:cs typeface="+mn-cs"/>
      </a:defRPr>
    </a:lvl6pPr>
    <a:lvl7pPr algn="l" defTabSz="914400" eaLnBrk="1" hangingPunct="1" latinLnBrk="0" marL="2743200" rtl="0">
      <a:defRPr kern="1200" sz="1800">
        <a:solidFill>
          <a:schemeClr val="tx1"/>
        </a:solidFill>
        <a:latin typeface="+mn-lt"/>
        <a:ea typeface="+mn-ea"/>
        <a:cs typeface="+mn-cs"/>
      </a:defRPr>
    </a:lvl7pPr>
    <a:lvl8pPr algn="l" defTabSz="914400" eaLnBrk="1" hangingPunct="1" latinLnBrk="0" marL="3200400" rtl="0">
      <a:defRPr kern="1200" sz="1800">
        <a:solidFill>
          <a:schemeClr val="tx1"/>
        </a:solidFill>
        <a:latin typeface="+mn-lt"/>
        <a:ea typeface="+mn-ea"/>
        <a:cs typeface="+mn-cs"/>
      </a:defRPr>
    </a:lvl8pPr>
    <a:lvl9pPr algn="l" defTabSz="914400" eaLnBrk="1" hangingPunct="1" latinLnBrk="0" marL="3657600" rtl="0">
      <a:defRPr kern="1200" sz="18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showPr>
    <p:present/>
  </p:showPr>
  <p:extLst>
    <p:ext uri="{E76CE94A-603C-4142-B9EB-6D1370010A27}">
      <p14:discardImageEditData xmlns:p14="http://schemas.microsoft.com/office/powerpoint/2010/main" val="0"/>
    </p:ext>
    <p:ext uri="{D31A062A-798A-4329-ABDD-BBA856620510}">
      <p14:defaultImageDpi xmlns:p14="http://schemas.microsoft.com/office/powerpoint/2010/main" val="22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showComments="0" lastView="sldView">
  <p:slideViewPr>
    <p:cSldViewPr>
      <p:cViewPr>
        <p:scale>
          <a:sx d="100" n="100"/>
          <a:sy d="100" n="100"/>
        </p:scale>
        <p:origin x="0" y="0"/>
      </p:cViewPr>
    </p:cSldViewPr>
  </p:slideViewPr>
</p:viewPr>
</file>

<file path=ppt/_rels/presentation.xml.rels><?xml version="1.0" encoding="UTF-8" standalone="yes"?>
<Relationships xmlns="http://schemas.openxmlformats.org/package/2006/relationships">
  <Relationship Id="rId1" Type="http://schemas.openxmlformats.org/officeDocument/2006/relationships/slideMaster" Target="slideMasters/slideMaster1.xml"/>
  <Relationship Id="rId2" Type="http://schemas.openxmlformats.org/officeDocument/2006/relationships/theme" Target="theme/theme1.xml"/>
  <Relationship Id="rId3" Type="http://schemas.openxmlformats.org/officeDocument/2006/relationships/slide" Target="slides/slide1.xml"/>
  <Relationship Id="rId4" Type="http://schemas.openxmlformats.org/officeDocument/2006/relationships/presProps" Target="presProps.xml"/>
  <Relationship Id="rId5" Type="http://schemas.openxmlformats.org/officeDocument/2006/relationships/viewProps" Target="viewProps.xml"/>
  <Relationship Id="rId6" Type="http://schemas.openxmlformats.org/officeDocument/2006/relationships/tableStyles" Target="tableStyles.xml"/>
</Relationships>

</file>

<file path=ppt/notesSlides/notesSlide1.xml><?xml version="1.0" encoding="utf-8"?>
<p:notes xmlns:a="http://schemas.openxmlformats.org/drawingml/2006/main" xmlns:p="http://schemas.openxmlformats.org/presentationml/2006/main" xmlns:r="http://schemas.openxmlformats.org/officeDocument/2006/relationships">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0" y="0"/>
            <a:ext cx="0" cy="0"/>
          </a:xfrm>
          <a:prstGeom prst="rect">
            <a:avLst/>
          </a:prstGeom>
          <a:noFill/>
          <a:ln w="12700">
            <a:solidFill>
              <a:prstClr val="black"/>
            </a:solidFill>
          </a:ln>
        </p:spPr>
      </p:sp>
      <p:sp>
        <p:nvSpPr>
          <p:cNvPr id="3" name="Notes Placeholder"/>
          <p:cNvSpPr>
            <a:spLocks noGrp="1"/>
          </p:cNvSpPr>
          <p:nvPr>
            <p:ph type="body" idx="1"/>
          </p:nvPr>
        </p:nvSpPr>
        <p:spPr>
          <a:xfrm>
            <a:off x="0" y="0"/>
            <a:ext cx="5486400" cy="3600450"/>
          </a:xfrm>
          <a:prstGeom prst="rect">
            <a:avLst/>
          </a:prstGeom>
        </p:spPr>
        <p:txBody>
          <a:bodyPr/>
          <a:lstStyle/>
          <a:p>
            <a:pPr algn="l" rtl="0" fontAlgn="base" marL="0" marR="0" indent="0" lvl="0">
              <a:lnSpc>
                <a:spcPct val="100000"/>
              </a:lnSpc>
              <a:spcBef>
                <a:spcPts val="0"/>
              </a:spcBef>
              <a:spcAft>
                <a:spcPts val="0"/>
              </a:spcAft>
            </a:pPr>
            <a:r>
              <a:rPr lang="en-US" sz="1000" spc="0" u="none">
                <a:solidFill>
                  <a:srgbClr val="000000">
                    <a:alpha val="100000"/>
                  </a:srgbClr>
                </a:solidFill>
                <a:latin typeface="Calibri"/>
              </a:rPr>
              <a:t><![CDATA[Introduction
Peritoneal surface malignancies (PSMs) are challenging to treat due to their locoregional nature and poor response to systemic therapies. Cytoreductive surgery (CRS) combined with hyperthermic intraperitoneal chemotherapy (HIPEC) has emerged as a promising treatment for selected patients, though long-term, real-world data remain limited. Aim of the study: To analyze clinical outcomes, survival patterns, and prognostic factors in a large cohort of patients undergoing CRS-HIPEC over a 10-year period at a national referral center.
Material and methods
This retrospective study included 292 adult patients who underwent 319 CRS-HIPEC procedures between 2015 and 2024. Primary endpoints included overall survival (OS) and postoperative outcomes. Data were stratified by tumor type, Peritoneal Cancer Index (PCI), and Completeness of Cytoreduction (CC-score).
Results
The most common indications were colorectal cancer (34.5%), ovarian cancer (27.0%), low-grade appendiceal mucinous neoplasm (LAMN) (16.1%), primary peritoneal cancer (17.7%), and gastric cancer (3.7%). Complete cytoreduction (CC-0) was achieved in 69.9% of cases. Five-year survival rates were highest in LAMN (90.4%) and primary peritoneal cancer (80.7%), and lowest in gastric cancer (25.0%). Lower PCI (<20) and CC-0 resection were strongly associated with improved survival. Postoperative morbidity declined over time, with no in-hospital mortality since 2022.
Conclusions
CRS-HIPEC offers substantial long-term survival benefits in selected patients with PSMs. Tumor biology, PCI, and completeness of cytoreduction are key prognostic factors. Our findings support expanding access to HIPEC in well-selected cases, particularly in tumors with peritoneal-confined dissemination.
]]></a:t>
            </a:r>
          </a:p>
        </p:txBody>
      </p:sp>
    </p:spTree>
  </p:cSld>
</p:notes>
</file>

<file path=ppt/slideLayouts/_rels/slideLayout1.xml.rels><?xml version="1.0" encoding="UTF-8" standalone="yes"?>
<Relationships xmlns="http://schemas.openxmlformats.org/package/2006/relationships">
  <Relationship Id="rId1" Type="http://schemas.openxmlformats.org/officeDocument/2006/relationships/slideMaster" Target="../slideMasters/slideMaster1.xml"/>
</Relationships>

</file>

<file path=ppt/slideLayouts/slideLayout1.xml><?xml version="1.0" encoding="utf-8"?>
<p:sldLayout xmlns:a="http://schemas.openxmlformats.org/drawingml/2006/main" xmlns:r="http://schemas.openxmlformats.org/officeDocument/2006/relationships" xmlns:p="http://schemas.openxmlformats.org/presentationml/2006/main" preserve="1">
  <p:cSld>
    <p:spTree>
      <p:nvGrpSpPr>
        <p:cNvPr id="1" name=""/>
        <p:cNvGrpSpPr/>
        <p:nvPr/>
      </p:nvGrpSpPr>
      <p:grpSpPr>
        <a:xfrm>
          <a:off x="0" y="0"/>
          <a:ext cx="0" cy="0"/>
          <a:chOff x="0" y="0"/>
          <a:chExt cx="0" cy="0"/>
        </a:xfrm>
      </p:grpSpPr>
    </p:spTree>
  </p:cSld>
  <p:clrMapOvr>
    <a:masterClrMapping/>
  </p:clrMapOvr>
</p:sldLayout>
</file>

<file path=ppt/slideMasters/_rels/slideMaster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theme" Target="../theme/theme1.xml"/>
</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rgbClr val="FFFFFF"/>
        </a:solidFill>
        <a:effectLst/>
      </p:bgPr>
    </p:bg>
    <p:spTree>
      <p:nvGrpSpPr>
        <p:cNvPr id="1" name=""/>
        <p:cNvGrpSpPr/>
        <p:nvPr/>
      </p:nvGrpSpPr>
      <p:grpSpPr>
        <a:xfrm>
          <a:off x="0" y="0"/>
          <a:ext cx="0" cy="0"/>
          <a:chOff x="0" y="0"/>
          <a:chExt cx="0" cy="0"/>
        </a:xfrm>
      </p:grpSpPr>
    </p:spTree>
  </p:cSld>
  <p:clrMap bg1="lt1" tx1="dk1" bg2="lt2" tx2="dk2" accent1="accent1" accent2="accent2" accent3="accent3" accent4="accent4" accent5="accent5" accent6="accent6" hlink="hlink" folHlink="folHlink"/>
  <p:sldLayoutIdLst>
    <p:sldLayoutId id="2477695333" r:id="rId1"/>
  </p:sldLayoutIdLst>
  <p:txStyles>
    <p:titleStyle>
      <a:lvl1pPr algn="ctr">
        <a:defRPr sz="4400" kern="1200">
          <a:solidFill>
            <a:schemeClr val="lt1"/>
          </a:solidFill>
        </a:defRPr>
      </a:lvl1pPr>
      <a:extLst/>
    </p:titleStyle>
    <p:bodyStyle>
      <a:lvl1pPr algn="ctr" indent="-324900">
        <a:defRPr sz="3200" kern="1200">
          <a:solidFill>
            <a:schemeClr val="tx1"/>
          </a:solidFill>
        </a:defRPr>
      </a:lvl1pPr>
      <a:extLst/>
    </p:bodyStyle>
    <p:otherStyle>
      <a:defPPr algn="ctr">
        <a:defRPr kern="1200">
          <a:solidFill>
            <a:schemeClr val="tx1"/>
          </a:solidFill>
        </a:defRPr>
      </a:defPPr>
      <a:extLst/>
    </p:otherStyle>
  </p:txStyles>
</p:sldMaster>
</file>

<file path=ppt/slides/_rels/slide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image" Target="../media/211677_2c708_o1.jpg"/>
  <Relationship Id="rId3" Type="http://schemas.openxmlformats.org/officeDocument/2006/relationships/image" Target="../media/ams-logo-new-js2.png"/>
  <Relationship Id="rId4" Type="http://schemas.openxmlformats.org/officeDocument/2006/relationships/notesSlide" Target="../notesSlides/notesSlide1.xml"/>
</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95250"/>
          <a:ext cx="9144000" cy="6858000"/>
          <a:chOff x="0" y="95250"/>
          <a:chExt cx="9144000" cy="6858000"/>
        </a:xfrm>
      </p:grpSpPr>
      <p:sp>
        <p:nvSpPr>
          <p:cNvPr id="1" name=""/>
          <p:cNvSpPr txBox="1"/>
          <p:nvPr/>
        </p:nvSpPr>
        <p:spPr>
          <a:xfrm>
            <a:off x="285750" y="95250"/>
            <a:ext cx="8572500" cy="762000"/>
          </a:xfrm>
          <a:prstGeom prst="rect">
            <a:avLst/>
          </a:prstGeom>
          <a:noFill/>
        </p:spPr>
        <p:txBody>
          <a:bodyPr rtlCol="0" bIns="45720" lIns="91440" rIns="91440" tIns="45720">
            <a:spAutoFit/>
          </a:bodyPr>
          <a:lstStyle/>
          <a:p>
            <a:pPr algn="ctr" rtl="0" fontAlgn="base" marL="0" marR="0" indent="0" lvl="0">
              <a:lnSpc>
                <a:spcPct val="100000"/>
              </a:lnSpc>
              <a:spcBef>
                <a:spcPts val="0"/>
              </a:spcBef>
              <a:spcAft>
                <a:spcPts val="0"/>
              </a:spcAft>
            </a:pPr>
            <a:r>
              <a:rPr lang="en-US" sz="1400" spc="0" u="none">
                <a:solidFill>
                  <a:srgbClr val="000000">
                    <a:alpha val="100000"/>
                  </a:srgbClr>
                </a:solidFill>
                <a:latin typeface="Calibri"/>
              </a:rPr>
              <a:t><![CDATA[Combined CRS-HIPEC for Peritoneal Malignancies: A 10-Year Single-Center Experience]]></a:t>
            </a:r>
          </a:p>
        </p:txBody>
      </p:sp>
      <p:cxnSp>
        <p:nvCxnSpPr>
          <p:cNvPr id="2" name=""/>
          <p:cNvCxnSpPr/>
          <p:nvPr/>
        </p:nvCxnSpPr>
        <p:spPr>
          <a:xfrm>
            <a:off x="0" y="6000750"/>
            <a:ext cx="9144000" cy="0"/>
          </a:xfrm>
          <a:prstGeom prst="line">
            <a:avLst/>
          </a:prstGeom>
          <a:ln w="12700" cap="flat" cmpd="sng" algn="ctr">
            <a:solidFill>
              <a:srgbClr val="DDDDDD">
                <a:alpha val="100000"/>
              </a:srgbClr>
            </a:solidFill>
            <a:prstDash val="solid"/>
            <a:round/>
            <a:headEnd type="none" w="med" len="med"/>
            <a:tailEnd type="none" w="med" len="med"/>
          </a:ln>
        </p:spPr>
      </p:cxnSp>
      <p:pic>
        <p:nvPicPr>
          <p:cNvPr id="3" name="PHPPresentation logo" descr="PHPPresentation logo"/>
          <p:cNvPicPr>
            <a:picLocks noChangeAspect="1"/>
          </p:cNvPicPr>
          <p:nvPr/>
        </p:nvPicPr>
        <p:blipFill>
          <a:blip r:embed="rId2"/>
          <a:stretch>
            <a:fillRect/>
          </a:stretch>
        </p:blipFill>
        <p:spPr>
          <a:xfrm>
            <a:off x="1524000" y="952500"/>
            <a:ext cx="6096000" cy="3429000"/>
          </a:xfrm>
          <a:prstGeom prst="rect">
            <a:avLst/>
          </a:prstGeom>
          <a:noFill/>
          <a:effectLst>
            <a:outerShdw blurRad="57150" dist="95250" dir="2700000" algn="br" rotWithShape="0">
              <a:srgbClr val="000000">
                <a:alpha val="50000"/>
              </a:srgbClr>
            </a:outerShdw>
          </a:effectLst>
        </p:spPr>
      </p:pic>
      <p:sp>
        <p:nvSpPr>
          <p:cNvPr id="4" name=""/>
          <p:cNvSpPr txBox="1"/>
          <p:nvPr/>
        </p:nvSpPr>
        <p:spPr>
          <a:xfrm>
            <a:off x="0" y="6000750"/>
            <a:ext cx="7239000" cy="857250"/>
          </a:xfrm>
          <a:prstGeom prst="rect">
            <a:avLst/>
          </a:prstGeom>
          <a:noFill/>
        </p:spPr>
        <p:txBody>
          <a:bodyPr anchor="ctr" rtlCol="0" bIns="45720" lIns="91440" rIns="91440" tIns="45720">
            <a:spAutoFit/>
          </a:bodyPr>
          <a:lstStyle/>
          <a:p>
            <a:pPr algn="l" rtl="0" fontAlgn="ctr" marL="190500" marR="0" indent="0" lvl="0">
              <a:lnSpc>
                <a:spcPct val="100000"/>
              </a:lnSpc>
              <a:spcBef>
                <a:spcPts val="0"/>
              </a:spcBef>
              <a:spcAft>
                <a:spcPts val="0"/>
              </a:spcAft>
            </a:pPr>
            <a:r>
              <a:rPr lang="en-US" b="1" sz="1400" spc="0" u="none">
                <a:solidFill>
                  <a:srgbClr val="000000">
                    <a:alpha val="100000"/>
                  </a:srgbClr>
                </a:solidFill>
                <a:latin typeface="Calibri"/>
              </a:rPr>
              <a:t><![CDATA[DOI: ]]></a:t>
            </a:r>
            <a:r>
              <a:rPr lang="en-US" sz="1400" spc="0" u="none">
                <a:solidFill>
                  <a:srgbClr val="000000">
                    <a:alpha val="100000"/>
                  </a:srgbClr>
                </a:solidFill>
                <a:latin typeface="Calibri"/>
              </a:rPr>
              <a:t><![CDATA[10.5114/aoms/211677]]></a:t>
            </a:r>
          </a:p>
        </p:txBody>
      </p:sp>
      <p:pic>
        <p:nvPicPr>
          <p:cNvPr id="5" name="" descr=""/>
          <p:cNvPicPr>
            <a:picLocks noChangeAspect="1"/>
          </p:cNvPicPr>
          <p:nvPr/>
        </p:nvPicPr>
        <p:blipFill>
          <a:blip r:embed="rId3"/>
          <a:stretch>
            <a:fillRect/>
          </a:stretch>
        </p:blipFill>
        <p:spPr>
          <a:xfrm>
            <a:off x="7715250" y="6581775"/>
            <a:ext cx="952500" cy="180975"/>
          </a:xfrm>
          <a:prstGeom prst="rect">
            <a:avLst/>
          </a:prstGeom>
          <a:noFill/>
        </p:spPr>
      </p:pic>
    </p:spTree>
  </p:cSld>
  <p:clrMapOvr>
    <a:masterClrMapping/>
  </p:clrMapOvr>
</p:sld>
</file>

<file path=ppt/theme/theme1.xml><?xml version="1.0" encoding="utf-8"?>
<a:theme xmlns:a="http://schemas.openxmlformats.org/drawingml/2006/main" name="Theme67">
  <a:themeElements>
    <a:clrScheme name="Theme67">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Theme67">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inorFont>
    </a:fontScheme>
    <a:fmtScheme name="Theme67">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r="5400000" dist="20000" rotWithShape="0">
              <a:srgbClr val="000000">
                <a:alpha val="38000"/>
              </a:srgbClr>
            </a:outerShdw>
          </a:effectLst>
        </a:effectStyle>
        <a:effectStyle>
          <a:effectLst>
            <a:outerShdw blurRad="40000" dir="5400000" dist="23000" rotWithShape="0">
              <a:srgbClr val="000000">
                <a:alpha val="35"/>
              </a:srgbClr>
            </a:outerShdw>
          </a:effectLst>
        </a:effectStyle>
        <a:effectStyle>
          <a:effectLst>
            <a:outerShdw blurRad="40000" dir="5400000" dist="23000" rotWithShape="0">
              <a:srgbClr val="000000">
                <a:alpha val="35000"/>
              </a:srgbClr>
            </a:outerShdw>
          </a:effectLst>
          <a:scene3d>
            <a:camera prst="orthographicFront">
              <a:rot lat="0" lon="0" rev="0"/>
            </a:camera>
            <a:lightRig dir="t" rig="threePt">
              <a:rot lat="0" lon="0" rev="1200000"/>
            </a:lightRig>
          </a:scene3d>
          <a:sp3d>
            <a:bevelT h="25400" w="635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b="180000" l="50000" r="50000" t="-80000"/>
          </a:path>
        </a:gradFill>
        <a:gradFill rotWithShape="1">
          <a:gsLst>
            <a:gs pos="0">
              <a:schemeClr val="phClr">
                <a:tint val="80000"/>
                <a:satMod val="300000"/>
              </a:schemeClr>
            </a:gs>
            <a:gs pos="100000">
              <a:schemeClr val="phClr">
                <a:shade val="30000"/>
                <a:satMod val="200000"/>
              </a:schemeClr>
            </a:gs>
          </a:gsLst>
          <a:path path="circle">
            <a:fillToRect b="50000" l="50000" r="50000" t="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Application>Microsoft Office PowerPoint</Application>
  <Slides>1</Slides>
  <ScaleCrop>false</ScaleCrop>
  <HeadingPairs>
    <vt:vector size="4" baseType="variant">
      <vt:variant>
        <vt:lpstr>Theme</vt:lpstr>
      </vt:variant>
      <vt:variant>
        <vt:i4>1</vt:i4>
      </vt:variant>
      <vt:variant>
        <vt:lpstr>Slide Titles</vt:lpstr>
      </vt:variant>
      <vt:variant>
        <vt:i4>1</vt:i4>
      </vt:variant>
    </vt:vector>
  </HeadingPairs>
  <TitlesOfParts>
    <vt:vector size="1" baseType="lpstr">
      <vt:lpstr>Office Theme</vt:lpstr>
    </vt:vector>
  </TitlesOfParts>
  <Company>Microsoft Corporation</Company>
  <LinksUpToDate>false</LinksUpToDate>
  <SharedDoc>false</SharedDoc>
  <HyperlinksChanged>false</HyperlinksChanged>
  <AppVersion>12.0000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creator>Unknown Creator</dc:creator>
  <cp:lastModifiedBy>Unknown Creator</cp:lastModifiedBy>
  <dcterms:created xsi:type="dcterms:W3CDTF">2026-09-06T07:17:40Z</dcterms:created>
  <dcterms:modified xsi:type="dcterms:W3CDTF">2026-09-06T07:17:40Z</dcterms:modified>
  <dc:title>Untitled Presentation</dc:title>
  <dc:description/>
  <dc:subject/>
  <cp:keywords/>
  <cp:category/>
</cp:coreProperties>
</file>

<file path=docProps/custom.xml><?xml version="1.0" encoding="utf-8"?>
<Properties xmlns="http://schemas.openxmlformats.org/officeDocument/2006/custom-properties" xmlns:vt="http://schemas.openxmlformats.org/officeDocument/2006/docPropsVTypes"/>
</file>