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svg" ContentType="image/svg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slideMasters/slideMaster1.xml" ContentType="application/vnd.openxmlformats-officedocument.presentationml.slideMaster+xml"/>
  <Override PartName="/ppt/theme/theme1.xml" ContentType="application/vnd.openxmlformats-officedocument.theme+xml"/>
  <Override PartName="/ppt/slideLayouts/slideLayout1.xml" ContentType="application/vnd.openxmlformats-officedocument.presentationml.slideLayout+xml"/>
  <Override PartName="/ppt/slides/slide1.xml" ContentType="application/vnd.openxmlformats-officedocument.presentationml.slide+xml"/>
  <Override PartName="/ppt/notesSlides/notesSlide1.xml" ContentType="application/vnd.openxmlformats-officedocument.presentationml.notesSlide+xml"/>
  <Default Extension="gif" ContentType="image/gif"/>
  <Default Extension="jpg" ContentType="image/jpeg"/>
  <Default Extension="jpeg" ContentType="image/jpeg"/>
  <Default Extension="png" ContentType="image/png"/>
  <Default Extension="xlsx" ContentType="application/vnd.openxmlformats-officedocument.spreadsheetml.sheet"/>
</Types>
</file>

<file path=_rels/.rels><?xml version="1.0" encoding="UTF-8" standalone="yes"?>
<Relationships xmlns="http://schemas.openxmlformats.org/package/2006/relationships">
  <Relationship Id="rId1" Type="http://schemas.openxmlformats.org/officeDocument/2006/relationships/officeDocument" Target="ppt/presentation.xml"/>
  <Relationship Id="rId2" Type="http://schemas.openxmlformats.org/package/2006/relationships/metadata/core-properties" Target="docProps/core.xml"/>
  <Relationship Id="rId3" Type="http://schemas.openxmlformats.org/officeDocument/2006/relationships/extended-properties" Target="docProps/app.xml"/>
  <Relationship Id="rId4" Type="http://schemas.openxmlformats.org/officeDocument/2006/relationships/custom-properties" Target="docProps/custom.xml"/>
</Relationships>
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3"/>
  </p:sldIdLst>
  <p:sldSz cx="9144000" cy="6858000" type="screen4x3"/>
  <p:notesSz cx="6858000" cy="9144000"/>
  <p:defaultTextStyle>
    <a:defPPr>
      <a:defRPr lang="fr-FR"/>
    </a:defPPr>
    <a:lvl1pPr algn="l" defTabSz="914400" eaLnBrk="1" hangingPunct="1" latinLnBrk="0" marL="0" rtl="0">
      <a:defRPr kern="1200" sz="1800">
        <a:solidFill>
          <a:schemeClr val="tx1"/>
        </a:solidFill>
        <a:latin typeface="+mn-lt"/>
        <a:ea typeface="+mn-ea"/>
        <a:cs typeface="+mn-cs"/>
      </a:defRPr>
    </a:lvl1pPr>
    <a:lvl2pPr algn="l" defTabSz="914400" eaLnBrk="1" hangingPunct="1" latinLnBrk="0" marL="457200" rtl="0">
      <a:defRPr kern="1200" sz="1800">
        <a:solidFill>
          <a:schemeClr val="tx1"/>
        </a:solidFill>
        <a:latin typeface="+mn-lt"/>
        <a:ea typeface="+mn-ea"/>
        <a:cs typeface="+mn-cs"/>
      </a:defRPr>
    </a:lvl2pPr>
    <a:lvl3pPr algn="l" defTabSz="914400" eaLnBrk="1" hangingPunct="1" latinLnBrk="0" marL="914400" rtl="0">
      <a:defRPr kern="1200" sz="1800">
        <a:solidFill>
          <a:schemeClr val="tx1"/>
        </a:solidFill>
        <a:latin typeface="+mn-lt"/>
        <a:ea typeface="+mn-ea"/>
        <a:cs typeface="+mn-cs"/>
      </a:defRPr>
    </a:lvl3pPr>
    <a:lvl4pPr algn="l" defTabSz="914400" eaLnBrk="1" hangingPunct="1" latinLnBrk="0" marL="1371600" rtl="0">
      <a:defRPr kern="1200" sz="1800">
        <a:solidFill>
          <a:schemeClr val="tx1"/>
        </a:solidFill>
        <a:latin typeface="+mn-lt"/>
        <a:ea typeface="+mn-ea"/>
        <a:cs typeface="+mn-cs"/>
      </a:defRPr>
    </a:lvl4pPr>
    <a:lvl5pPr algn="l" defTabSz="914400" eaLnBrk="1" hangingPunct="1" latinLnBrk="0" marL="1828800" rtl="0">
      <a:defRPr kern="1200" sz="1800">
        <a:solidFill>
          <a:schemeClr val="tx1"/>
        </a:solidFill>
        <a:latin typeface="+mn-lt"/>
        <a:ea typeface="+mn-ea"/>
        <a:cs typeface="+mn-cs"/>
      </a:defRPr>
    </a:lvl5pPr>
    <a:lvl6pPr algn="l" defTabSz="914400" eaLnBrk="1" hangingPunct="1" latinLnBrk="0" marL="2286000" rtl="0">
      <a:defRPr kern="1200" sz="1800">
        <a:solidFill>
          <a:schemeClr val="tx1"/>
        </a:solidFill>
        <a:latin typeface="+mn-lt"/>
        <a:ea typeface="+mn-ea"/>
        <a:cs typeface="+mn-cs"/>
      </a:defRPr>
    </a:lvl6pPr>
    <a:lvl7pPr algn="l" defTabSz="914400" eaLnBrk="1" hangingPunct="1" latinLnBrk="0" marL="2743200" rtl="0">
      <a:defRPr kern="1200" sz="1800">
        <a:solidFill>
          <a:schemeClr val="tx1"/>
        </a:solidFill>
        <a:latin typeface="+mn-lt"/>
        <a:ea typeface="+mn-ea"/>
        <a:cs typeface="+mn-cs"/>
      </a:defRPr>
    </a:lvl7pPr>
    <a:lvl8pPr algn="l" defTabSz="914400" eaLnBrk="1" hangingPunct="1" latinLnBrk="0" marL="3200400" rtl="0">
      <a:defRPr kern="1200" sz="1800">
        <a:solidFill>
          <a:schemeClr val="tx1"/>
        </a:solidFill>
        <a:latin typeface="+mn-lt"/>
        <a:ea typeface="+mn-ea"/>
        <a:cs typeface="+mn-cs"/>
      </a:defRPr>
    </a:lvl8pPr>
    <a:lvl9pPr algn="l" defTabSz="914400" eaLnBrk="1" hangingPunct="1" latinLnBrk="0" marL="3657600" rtl="0">
      <a:defRPr kern="1200" sz="18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showComments="0" lastView="sldView">
  <p:slideViewPr>
    <p:cSldViewPr>
      <p:cViewPr>
        <p:scale>
          <a:sx d="100" n="100"/>
          <a:sy d="100" n="100"/>
        </p:scale>
        <p:origin x="0" y="0"/>
      </p:cViewPr>
    </p:cSldViewPr>
  </p:slideViewPr>
</p:viewPr>
</file>

<file path=ppt/_rels/presentation.xml.rels><?xml version="1.0" encoding="UTF-8" standalone="yes"?>
<Relationships xmlns="http://schemas.openxmlformats.org/package/2006/relationships">
  <Relationship Id="rId1" Type="http://schemas.openxmlformats.org/officeDocument/2006/relationships/slideMaster" Target="slideMasters/slideMaster1.xml"/>
  <Relationship Id="rId2" Type="http://schemas.openxmlformats.org/officeDocument/2006/relationships/theme" Target="theme/theme1.xml"/>
  <Relationship Id="rId3" Type="http://schemas.openxmlformats.org/officeDocument/2006/relationships/slide" Target="slides/slide1.xml"/>
  <Relationship Id="rId4" Type="http://schemas.openxmlformats.org/officeDocument/2006/relationships/presProps" Target="presProps.xml"/>
  <Relationship Id="rId5" Type="http://schemas.openxmlformats.org/officeDocument/2006/relationships/viewProps" Target="viewProps.xml"/>
  <Relationship Id="rId6" Type="http://schemas.openxmlformats.org/officeDocument/2006/relationships/tableStyles" Target="tableStyles.xml"/>
</Relationships>

</file>

<file path=ppt/notesSlides/notesSlide1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0" y="0"/>
            <a:ext cx="0" cy="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</p:sp>
      <p:sp>
        <p:nvSpPr>
          <p:cNvPr id="3" name="Notes Placeholder"/>
          <p:cNvSpPr>
            <a:spLocks noGrp="1"/>
          </p:cNvSpPr>
          <p:nvPr>
            <p:ph type="body" idx="1"/>
          </p:nvPr>
        </p:nvSpPr>
        <p:spPr>
          <a:xfrm>
            <a:off x="0" y="0"/>
            <a:ext cx="5486400" cy="3600450"/>
          </a:xfrm>
          <a:prstGeom prst="rect">
            <a:avLst/>
          </a:prstGeom>
        </p:spPr>
        <p:txBody>
          <a:bodyPr/>
          <a:lstStyle/>
          <a:p>
            <a:pPr algn="l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0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Introduction
Cardiovascular-kidney-metabolic (CKM) syndrome reflects the interconnected progression of metabolic dysfunction, kidney impair-ment, and cardiovascular disease. The remnant cholesterol inflammatory index (RCII), integrating remnant cholesterol and C-reactive protein, may capture combined metabolic-inflammatory stress, but its association with mortality in CKM populations is unclear.
Material and methods
Using NHANES 1999-2018, we included adults aged ≥ 18 years with complete CKM staging and RCII measurements. All-cause mor-tality was the primary outcome, and cardiovascular mortality the secondary outcome. Kaplan-Meier analysis, Cox models, restricted cubic splines (RCS), and subgroup analyses were performed to evaluate associations between RCII and mortality.
Results
Among 11,917 CKM participants (median follow-up: 157 months), 2,474 all-cause and 774 cardiovascular deaths occurred. Elevated RCII was associated with increased mortality. In the fully adjusted model, each SD increase in RCII corresponded to a 7% higher risk of all-cause (HR = 1.07, 95% CI: 1.05–1.09) and 8% higher cardiovascular mortality (HR = 1.08, 95% CI: 1.05–1.12) (both p < 0.001). Compared to the lowest RCII quartile (Q1 < 1.61), the highest quartile (Q4 ≥ 13.42) had a 41% higher risk of all-cause (HR = 1.41, 95% CI: 1.24–1.60) and 34% higher cardiovascular mortality (HR = 1.34, 95% CI: 1.06–1.69). RCS analysis revealed significant nonlinear relation-ships, with consistent associations across subgroups and no significant interactions.
Conclusions
Elevated RCII is strongly and consistently associated with increased all-cause and cardiovascular mortality risks among individuals with CKM. Further studies are warranted to validate its incremental predictive value and to explore targeted interventions for popu-lations with high RCII.
]]></a:t>
            </a:r>
          </a:p>
        </p:txBody>
      </p:sp>
    </p:spTree>
  </p:cSld>
</p:notes>
</file>

<file path=ppt/slideLayouts/_rels/slideLayout1.xml.rels><?xml version="1.0" encoding="UTF-8" standalone="yes"?>
<Relationships xmlns="http://schemas.openxmlformats.org/package/2006/relationships">
  <Relationship Id="rId1" Type="http://schemas.openxmlformats.org/officeDocument/2006/relationships/slideMaster" Target="../slideMasters/slideMaster1.xml"/>
</Relationships>
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theme" Target="../theme/theme1.xml"/>
</Relationships>
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472395741" r:id="rId1"/>
  </p:sldLayoutIdLst>
  <p:txStyles>
    <p:titleStyle>
      <a:lvl1pPr algn="ctr">
        <a:defRPr sz="4400" kern="1200">
          <a:solidFill>
            <a:schemeClr val="lt1"/>
          </a:solidFill>
        </a:defRPr>
      </a:lvl1pPr>
      <a:extLst/>
    </p:titleStyle>
    <p:bodyStyle>
      <a:lvl1pPr algn="ctr" indent="-324900">
        <a:defRPr sz="3200" kern="1200">
          <a:solidFill>
            <a:schemeClr val="tx1"/>
          </a:solidFill>
        </a:defRPr>
      </a:lvl1pPr>
      <a:extLst/>
    </p:bodyStyle>
    <p:otherStyle>
      <a:defPPr algn="ctr">
        <a:defRPr kern="1200">
          <a:solidFill>
            <a:schemeClr val="tx1"/>
          </a:solidFill>
        </a:defRPr>
      </a:defPPr>
      <a:extLst/>
    </p:otherStyle>
  </p:txStyles>
</p:sldMaster>
</file>

<file path=ppt/slides/_rels/slide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image" Target="../media/218809_972e3_o1.jpg"/>
  <Relationship Id="rId3" Type="http://schemas.openxmlformats.org/officeDocument/2006/relationships/image" Target="../media/ams-logo-new-js2.png"/>
  <Relationship Id="rId4" Type="http://schemas.openxmlformats.org/officeDocument/2006/relationships/notesSlide" Target="../notesSlides/notesSlide1.xml"/>
</Relationships>
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95250"/>
          <a:ext cx="9144000" cy="6858000"/>
          <a:chOff x="0" y="95250"/>
          <a:chExt cx="9144000" cy="6858000"/>
        </a:xfrm>
      </p:grpSpPr>
      <p:sp>
        <p:nvSpPr>
          <p:cNvPr id="1" name=""/>
          <p:cNvSpPr txBox="1"/>
          <p:nvPr/>
        </p:nvSpPr>
        <p:spPr>
          <a:xfrm>
            <a:off x="285750" y="95250"/>
            <a:ext cx="8572500" cy="762000"/>
          </a:xfrm>
          <a:prstGeom prst="rect">
            <a:avLst/>
          </a:prstGeom>
          <a:noFill/>
        </p:spPr>
        <p:txBody>
          <a:bodyPr rtlCol="0" bIns="45720" lIns="91440" rIns="91440" tIns="45720">
            <a:spAutoFit/>
          </a:bodyPr>
          <a:lstStyle/>
          <a:p>
            <a:pPr algn="ctr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Remnant cholesterol inflammatory index and mortality in cardiovascular-kidney-metabolic syndrome: a national study]]></a:t>
            </a:r>
          </a:p>
        </p:txBody>
      </p:sp>
      <p:cxnSp>
        <p:nvCxnSpPr>
          <p:cNvPr id="2" name=""/>
          <p:cNvCxnSpPr/>
          <p:nvPr/>
        </p:nvCxnSpPr>
        <p:spPr>
          <a:xfrm>
            <a:off x="0" y="6000750"/>
            <a:ext cx="9144000" cy="0"/>
          </a:xfrm>
          <a:prstGeom prst="line">
            <a:avLst/>
          </a:prstGeom>
          <a:ln w="12700" cap="flat" cmpd="sng" algn="ctr">
            <a:solidFill>
              <a:srgbClr val="DDDDDD">
                <a:alpha val="100000"/>
              </a:srgbClr>
            </a:solidFill>
            <a:prstDash val="solid"/>
            <a:round/>
            <a:headEnd type="none" w="med" len="med"/>
            <a:tailEnd type="none" w="med" len="med"/>
          </a:ln>
        </p:spPr>
      </p:cxnSp>
      <p:pic>
        <p:nvPicPr>
          <p:cNvPr id="3" name="PHPPresentation logo" descr="PHPPresentation logo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524000" y="952500"/>
            <a:ext cx="6096000" cy="3324225"/>
          </a:xfrm>
          <a:prstGeom prst="rect">
            <a:avLst/>
          </a:prstGeom>
          <a:noFill/>
          <a:effectLst>
            <a:outerShdw blurRad="57150" dist="95250" dir="2700000" algn="br" rotWithShape="0">
              <a:srgbClr val="000000">
                <a:alpha val="50000"/>
              </a:srgbClr>
            </a:outerShdw>
          </a:effectLst>
        </p:spPr>
      </p:pic>
      <p:sp>
        <p:nvSpPr>
          <p:cNvPr id="4" name=""/>
          <p:cNvSpPr txBox="1"/>
          <p:nvPr/>
        </p:nvSpPr>
        <p:spPr>
          <a:xfrm>
            <a:off x="0" y="6000750"/>
            <a:ext cx="7239000" cy="85725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b="1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DOI: ]]></a:t>
            </a: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10.5114/aoms/218809]]></a:t>
            </a:r>
          </a:p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2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Arch Med Sci 2026;22(2):672-683]]></a:t>
            </a:r>
          </a:p>
        </p:txBody>
      </p:sp>
      <p:pic>
        <p:nvPicPr>
          <p:cNvPr id="5" name="" descr="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15250" y="6581775"/>
            <a:ext cx="952500" cy="18097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Theme88">
  <a:themeElements>
    <a:clrScheme name="Theme88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Theme88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heme88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r="5400000" dist="2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dir="t" rig="threePt">
              <a:rot lat="0" lon="0" rev="1200000"/>
            </a:lightRig>
          </a:scene3d>
          <a:sp3d>
            <a:bevelT h="25400" w="635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b="180000" l="50000" r="50000" t="-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b="50000" l="50000" r="50000" t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Application>Microsoft Office PowerPoint</Application>
  <Slides>1</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1" baseType="lpstr">
      <vt:lpstr>Office Theme</vt:lpstr>
    </vt:vector>
  </TitlesOfParts>
  <Company>Microsoft Corporation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Unknown Creator</dc:creator>
  <cp:lastModifiedBy>Unknown Creator</cp:lastModifiedBy>
  <dcterms:created xsi:type="dcterms:W3CDTF">2026-07-06T23:11:08Z</dcterms:created>
  <dcterms:modified xsi:type="dcterms:W3CDTF">2026-07-06T23:11:08Z</dcterms:modified>
  <dc:title>Untitled Presentation</dc:title>
  <dc:description/>
  <dc:subject/>
  <cp:keywords/>
  <cp:category/>
</cp:coreProperties>
</file>

<file path=docProps/custom.xml><?xml version="1.0" encoding="utf-8"?>
<Properties xmlns="http://schemas.openxmlformats.org/officeDocument/2006/custom-properties" xmlns:vt="http://schemas.openxmlformats.org/officeDocument/2006/docPropsVTypes"/>
</file>