
<file path=[Content_Types].xml><?xml version="1.0" encoding="utf-8"?>
<Types xmlns="http://schemas.openxmlformats.org/package/2006/content-types">
  <Default Extension="rels" ContentType="application/vnd.openxmlformats-package.relationships+xml"/>
  <Default Extension="xml" ContentType="application/xml"/>
  <Default Extension="svg" ContentType="image/svg+xml"/>
  <Override PartName="/ppt/presentation.xml" ContentType="application/vnd.openxmlformats-officedocument.presentationml.presentation.main+xml"/>
  <Override PartName="/ppt/presProps.xml" ContentType="application/vnd.openxmlformats-officedocument.presentationml.presProps+xml"/>
  <Override PartName="/ppt/tableStyles.xml" ContentType="application/vnd.openxmlformats-officedocument.presentationml.tableStyles+xml"/>
  <Override PartName="/ppt/viewProps.xml" ContentType="application/vnd.openxmlformats-officedocument.presentationml.viewProps+xml"/>
  <Override PartName="/docProps/app.xml" ContentType="application/vnd.openxmlformats-officedocument.extended-properties+xml"/>
  <Override PartName="/docProps/core.xml" ContentType="application/vnd.openxmlformats-package.core-properties+xml"/>
  <Override PartName="/docProps/custom.xml" ContentType="application/vnd.openxmlformats-officedocument.custom-properties+xml"/>
  <Override PartName="/ppt/slideMasters/slideMaster1.xml" ContentType="application/vnd.openxmlformats-officedocument.presentationml.slideMaster+xml"/>
  <Override PartName="/ppt/theme/theme1.xml" ContentType="application/vnd.openxmlformats-officedocument.theme+xml"/>
  <Override PartName="/ppt/slideLayouts/slideLayout1.xml" ContentType="application/vnd.openxmlformats-officedocument.presentationml.slideLayout+xml"/>
  <Override PartName="/ppt/slides/slide1.xml" ContentType="application/vnd.openxmlformats-officedocument.presentationml.slide+xml"/>
  <Override PartName="/ppt/notesSlides/notesSlide1.xml" ContentType="application/vnd.openxmlformats-officedocument.presentationml.notesSlide+xml"/>
  <Default Extension="gif" ContentType="image/gif"/>
  <Default Extension="jpg" ContentType="image/jpeg"/>
  <Default Extension="jpeg" ContentType="image/jpeg"/>
  <Default Extension="png" ContentType="image/png"/>
  <Default Extension="xlsx" ContentType="application/vnd.openxmlformats-officedocument.spreadsheetml.sheet"/>
</Types>
</file>

<file path=_rels/.rels><?xml version="1.0" encoding="UTF-8" standalone="yes"?>
<Relationships xmlns="http://schemas.openxmlformats.org/package/2006/relationships">
  <Relationship Id="rId1" Type="http://schemas.openxmlformats.org/officeDocument/2006/relationships/officeDocument" Target="ppt/presentation.xml"/>
  <Relationship Id="rId2" Type="http://schemas.openxmlformats.org/package/2006/relationships/metadata/core-properties" Target="docProps/core.xml"/>
  <Relationship Id="rId3" Type="http://schemas.openxmlformats.org/officeDocument/2006/relationships/extended-properties" Target="docProps/app.xml"/>
  <Relationship Id="rId4" Type="http://schemas.openxmlformats.org/officeDocument/2006/relationships/custom-properties" Target="docProps/custom.xml"/>
</Relationships>

</file>

<file path=ppt/presentation.xml><?xml version="1.0" encoding="utf-8"?>
<p:presentation xmlns:a="http://schemas.openxmlformats.org/drawingml/2006/main" xmlns:r="http://schemas.openxmlformats.org/officeDocument/2006/relationships" xmlns:p="http://schemas.openxmlformats.org/presentationml/2006/main">
  <p:sldMasterIdLst>
    <p:sldMasterId id="2147483648" r:id="rId1"/>
  </p:sldMasterIdLst>
  <p:sldIdLst>
    <p:sldId id="256" r:id="rId3"/>
  </p:sldIdLst>
  <p:sldSz cx="9144000" cy="6858000" type="screen4x3"/>
  <p:notesSz cx="6858000" cy="9144000"/>
  <p:defaultTextStyle>
    <a:defPPr>
      <a:defRPr lang="fr-FR"/>
    </a:defPPr>
    <a:lvl1pPr algn="l" defTabSz="914400" eaLnBrk="1" hangingPunct="1" latinLnBrk="0" marL="0" rtl="0">
      <a:defRPr kern="1200" sz="1800">
        <a:solidFill>
          <a:schemeClr val="tx1"/>
        </a:solidFill>
        <a:latin typeface="+mn-lt"/>
        <a:ea typeface="+mn-ea"/>
        <a:cs typeface="+mn-cs"/>
      </a:defRPr>
    </a:lvl1pPr>
    <a:lvl2pPr algn="l" defTabSz="914400" eaLnBrk="1" hangingPunct="1" latinLnBrk="0" marL="457200" rtl="0">
      <a:defRPr kern="1200" sz="1800">
        <a:solidFill>
          <a:schemeClr val="tx1"/>
        </a:solidFill>
        <a:latin typeface="+mn-lt"/>
        <a:ea typeface="+mn-ea"/>
        <a:cs typeface="+mn-cs"/>
      </a:defRPr>
    </a:lvl2pPr>
    <a:lvl3pPr algn="l" defTabSz="914400" eaLnBrk="1" hangingPunct="1" latinLnBrk="0" marL="914400" rtl="0">
      <a:defRPr kern="1200" sz="1800">
        <a:solidFill>
          <a:schemeClr val="tx1"/>
        </a:solidFill>
        <a:latin typeface="+mn-lt"/>
        <a:ea typeface="+mn-ea"/>
        <a:cs typeface="+mn-cs"/>
      </a:defRPr>
    </a:lvl3pPr>
    <a:lvl4pPr algn="l" defTabSz="914400" eaLnBrk="1" hangingPunct="1" latinLnBrk="0" marL="1371600" rtl="0">
      <a:defRPr kern="1200" sz="1800">
        <a:solidFill>
          <a:schemeClr val="tx1"/>
        </a:solidFill>
        <a:latin typeface="+mn-lt"/>
        <a:ea typeface="+mn-ea"/>
        <a:cs typeface="+mn-cs"/>
      </a:defRPr>
    </a:lvl4pPr>
    <a:lvl5pPr algn="l" defTabSz="914400" eaLnBrk="1" hangingPunct="1" latinLnBrk="0" marL="1828800" rtl="0">
      <a:defRPr kern="1200" sz="1800">
        <a:solidFill>
          <a:schemeClr val="tx1"/>
        </a:solidFill>
        <a:latin typeface="+mn-lt"/>
        <a:ea typeface="+mn-ea"/>
        <a:cs typeface="+mn-cs"/>
      </a:defRPr>
    </a:lvl5pPr>
    <a:lvl6pPr algn="l" defTabSz="914400" eaLnBrk="1" hangingPunct="1" latinLnBrk="0" marL="2286000" rtl="0">
      <a:defRPr kern="1200" sz="1800">
        <a:solidFill>
          <a:schemeClr val="tx1"/>
        </a:solidFill>
        <a:latin typeface="+mn-lt"/>
        <a:ea typeface="+mn-ea"/>
        <a:cs typeface="+mn-cs"/>
      </a:defRPr>
    </a:lvl6pPr>
    <a:lvl7pPr algn="l" defTabSz="914400" eaLnBrk="1" hangingPunct="1" latinLnBrk="0" marL="2743200" rtl="0">
      <a:defRPr kern="1200" sz="1800">
        <a:solidFill>
          <a:schemeClr val="tx1"/>
        </a:solidFill>
        <a:latin typeface="+mn-lt"/>
        <a:ea typeface="+mn-ea"/>
        <a:cs typeface="+mn-cs"/>
      </a:defRPr>
    </a:lvl7pPr>
    <a:lvl8pPr algn="l" defTabSz="914400" eaLnBrk="1" hangingPunct="1" latinLnBrk="0" marL="3200400" rtl="0">
      <a:defRPr kern="1200" sz="1800">
        <a:solidFill>
          <a:schemeClr val="tx1"/>
        </a:solidFill>
        <a:latin typeface="+mn-lt"/>
        <a:ea typeface="+mn-ea"/>
        <a:cs typeface="+mn-cs"/>
      </a:defRPr>
    </a:lvl8pPr>
    <a:lvl9pPr algn="l" defTabSz="914400" eaLnBrk="1" hangingPunct="1" latinLnBrk="0" marL="3657600" rtl="0">
      <a:defRPr kern="1200" sz="18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showPr>
    <p:presen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showComments="0" lastView="sldView">
  <p:slideViewPr>
    <p:cSldViewPr>
      <p:cViewPr>
        <p:scale>
          <a:sx d="100" n="100"/>
          <a:sy d="100" n="100"/>
        </p:scale>
        <p:origin x="0" y="0"/>
      </p:cViewPr>
    </p:cSldViewPr>
  </p:slideViewPr>
</p:viewPr>
</file>

<file path=ppt/_rels/presentation.xml.rels><?xml version="1.0" encoding="UTF-8" standalone="yes"?>
<Relationships xmlns="http://schemas.openxmlformats.org/package/2006/relationships">
  <Relationship Id="rId1" Type="http://schemas.openxmlformats.org/officeDocument/2006/relationships/slideMaster" Target="slideMasters/slideMaster1.xml"/>
  <Relationship Id="rId2" Type="http://schemas.openxmlformats.org/officeDocument/2006/relationships/theme" Target="theme/theme1.xml"/>
  <Relationship Id="rId3" Type="http://schemas.openxmlformats.org/officeDocument/2006/relationships/slide" Target="slides/slide1.xml"/>
  <Relationship Id="rId4" Type="http://schemas.openxmlformats.org/officeDocument/2006/relationships/presProps" Target="presProps.xml"/>
  <Relationship Id="rId5" Type="http://schemas.openxmlformats.org/officeDocument/2006/relationships/viewProps" Target="viewProps.xml"/>
  <Relationship Id="rId6" Type="http://schemas.openxmlformats.org/officeDocument/2006/relationships/tableStyles" Target="tableStyles.xml"/>
</Relationships>

</file>

<file path=ppt/notesSlides/notesSlide1.xml><?xml version="1.0" encoding="utf-8"?>
<p:notes xmlns:a="http://schemas.openxmlformats.org/drawingml/2006/main" xmlns:p="http://schemas.openxmlformats.org/presentationml/2006/main" xmlns:r="http://schemas.openxmlformats.org/officeDocument/2006/relationships">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0" y="0"/>
            <a:ext cx="0" cy="0"/>
          </a:xfrm>
          <a:prstGeom prst="rect">
            <a:avLst/>
          </a:prstGeom>
          <a:noFill/>
          <a:ln w="12700">
            <a:solidFill>
              <a:prstClr val="black"/>
            </a:solidFill>
          </a:ln>
        </p:spPr>
      </p:sp>
      <p:sp>
        <p:nvSpPr>
          <p:cNvPr id="3" name="Notes Placeholder"/>
          <p:cNvSpPr>
            <a:spLocks noGrp="1"/>
          </p:cNvSpPr>
          <p:nvPr>
            <p:ph type="body" idx="1"/>
          </p:nvPr>
        </p:nvSpPr>
        <p:spPr>
          <a:xfrm>
            <a:off x="0" y="0"/>
            <a:ext cx="5486400" cy="3600450"/>
          </a:xfrm>
          <a:prstGeom prst="rect">
            <a:avLst/>
          </a:prstGeom>
        </p:spPr>
        <p:txBody>
          <a:bodyPr/>
          <a:lstStyle/>
          <a:p>
            <a:pPr algn="l" rtl="0" fontAlgn="base" marL="0" marR="0" indent="0" lvl="0">
              <a:lnSpc>
                <a:spcPct val="100000"/>
              </a:lnSpc>
              <a:spcBef>
                <a:spcPts val="0"/>
              </a:spcBef>
              <a:spcAft>
                <a:spcPts val="0"/>
              </a:spcAft>
            </a:pPr>
            <a:r>
              <a:rPr lang="en-US" sz="1000" spc="0" u="none">
                <a:solidFill>
                  <a:srgbClr val="000000">
                    <a:alpha val="100000"/>
                  </a:srgbClr>
                </a:solidFill>
                <a:latin typeface="Calibri"/>
              </a:rPr>
              <a:t><![CDATA[Introduction
Interstitial lung disease (ILD) comprises a heterogeneous group of disorders characterized by progressive lung fibrosis, respiratory failure, and substantial mortality, particularly among older adults. While prior studies have described historical ILD mortality trends, comprehensive analyses incorporating future projections, detailed geographic disparities, and socioeconomic variation remain limited.
Material and methods
We analyzed CDC WONDER underlying-cause-of-death data for US adults aged ≥ 65 years from 1999 to 2020. ILD deaths were identified using ICD-10 code J84, and age-adjusted mortality rates (AAMRs) per 100,000 population were calculated using the 2000 US standard population. Joinpoint regression was used to identify turning points in mortality trends, autoregressive integrated moving average (ARIMA) modeling was used to project AAMRs through 2030, and Socio-demographic Index (SDI)-based correlation and frontier analyses were used to evaluate geographic and socioeconomic disparities in ILD mortality.
Results
A total of 305,452 ILD deaths were recorded among US adults aged ≥ 65 years, with an overall AAMR of 33.45 per 100,000 population. Mortality increased significantly from 1999 to 2006 and then stabilized through 2020, with ARIMA models projecting continued stability through 2030. Significant disparities persisted, with mortality rates highest among males, American Indian or Alaska Native populations, Hispanic or Latino individuals, and residents of Western and Midwestern states. State-level analyses showed that lower SDI was generally associated with higher AAMR, with several states exhibiting excess mortality relative to their socioeconomic development levels.
Conclusions
Although ILD mortality among older US adults stabilized after the mid-2000s and is projected to remain stable through 2030, substantial disparities persist across sex, race/ethnicity, geography, and socioeconomic context. These findings suggest that future reductions in ILD mortality may depend less on broad population-level declines and more on targeted strategies focused on high-burden groups and regions.
]]></a:t>
            </a:r>
          </a:p>
        </p:txBody>
      </p:sp>
    </p:spTree>
  </p:cSld>
</p:notes>
</file>

<file path=ppt/slideLayouts/_rels/slideLayout1.xml.rels><?xml version="1.0" encoding="UTF-8" standalone="yes"?>
<Relationships xmlns="http://schemas.openxmlformats.org/package/2006/relationships">
  <Relationship Id="rId1" Type="http://schemas.openxmlformats.org/officeDocument/2006/relationships/slideMaster" Target="../slideMasters/slideMaster1.xml"/>
</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p:cSld>
    <p:spTree>
      <p:nvGrpSpPr>
        <p:cNvPr id="1" name=""/>
        <p:cNvGrpSpPr/>
        <p:nvPr/>
      </p:nvGrpSpPr>
      <p:grpSpPr>
        <a:xfrm>
          <a:off x="0" y="0"/>
          <a:ext cx="0" cy="0"/>
          <a:chOff x="0" y="0"/>
          <a:chExt cx="0" cy="0"/>
        </a:xfrm>
      </p:grpSpPr>
    </p:spTree>
  </p:cSld>
  <p:clrMapOvr>
    <a:masterClrMapping/>
  </p:clrMapOvr>
</p:sldLayout>
</file>

<file path=ppt/slideMasters/_rels/slideMaster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theme" Target="../theme/theme1.xml"/>
</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Tree>
  </p:cSld>
  <p:clrMap bg1="lt1" tx1="dk1" bg2="lt2" tx2="dk2" accent1="accent1" accent2="accent2" accent3="accent3" accent4="accent4" accent5="accent5" accent6="accent6" hlink="hlink" folHlink="folHlink"/>
  <p:sldLayoutIdLst>
    <p:sldLayoutId id="2478062088" r:id="rId1"/>
  </p:sldLayoutIdLst>
  <p:txStyles>
    <p:titleStyle>
      <a:lvl1pPr algn="ctr">
        <a:defRPr sz="4400" kern="1200">
          <a:solidFill>
            <a:schemeClr val="lt1"/>
          </a:solidFill>
        </a:defRPr>
      </a:lvl1pPr>
      <a:extLst/>
    </p:titleStyle>
    <p:bodyStyle>
      <a:lvl1pPr algn="ctr" indent="-324900">
        <a:defRPr sz="3200" kern="1200">
          <a:solidFill>
            <a:schemeClr val="tx1"/>
          </a:solidFill>
        </a:defRPr>
      </a:lvl1pPr>
      <a:extLst/>
    </p:bodyStyle>
    <p:otherStyle>
      <a:defPPr algn="ctr">
        <a:defRPr kern="1200">
          <a:solidFill>
            <a:schemeClr val="tx1"/>
          </a:solidFill>
        </a:defRPr>
      </a:defPPr>
      <a:extLst/>
    </p:otherStyle>
  </p:txStyles>
</p:sldMaster>
</file>

<file path=ppt/slides/_rels/slide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image" Target="../media/224183_ded7e_o1.jpg"/>
  <Relationship Id="rId3" Type="http://schemas.openxmlformats.org/officeDocument/2006/relationships/image" Target="../media/ams-logo-new-js2.png"/>
  <Relationship Id="rId4" Type="http://schemas.openxmlformats.org/officeDocument/2006/relationships/notesSlide" Target="../notesSlides/notesSlide1.xml"/>
</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95250"/>
          <a:ext cx="9144000" cy="6858000"/>
          <a:chOff x="0" y="95250"/>
          <a:chExt cx="9144000" cy="6858000"/>
        </a:xfrm>
      </p:grpSpPr>
      <p:sp>
        <p:nvSpPr>
          <p:cNvPr id="1" name=""/>
          <p:cNvSpPr txBox="1"/>
          <p:nvPr/>
        </p:nvSpPr>
        <p:spPr>
          <a:xfrm>
            <a:off x="285750" y="95250"/>
            <a:ext cx="8572500" cy="762000"/>
          </a:xfrm>
          <a:prstGeom prst="rect">
            <a:avLst/>
          </a:prstGeom>
          <a:noFill/>
        </p:spPr>
        <p:txBody>
          <a:bodyPr rtlCol="0" bIns="45720" lIns="91440" rIns="91440" tIns="45720">
            <a:spAutoFit/>
          </a:bodyPr>
          <a:lstStyle/>
          <a:p>
            <a:pPr algn="ctr" rtl="0" fontAlgn="base" marL="0" marR="0" indent="0" lvl="0">
              <a:lnSpc>
                <a:spcPct val="100000"/>
              </a:lnSpc>
              <a:spcBef>
                <a:spcPts val="0"/>
              </a:spcBef>
              <a:spcAft>
                <a:spcPts val="0"/>
              </a:spcAft>
            </a:pPr>
            <a:r>
              <a:rPr lang="en-US" sz="1400" spc="0" u="none">
                <a:solidFill>
                  <a:srgbClr val="000000">
                    <a:alpha val="100000"/>
                  </a:srgbClr>
                </a:solidFill>
                <a:latin typeface="Calibri"/>
              </a:rPr>
              <a:t><![CDATA[The unequal burden of interstitial lung disease mortality in older US adults: a 22-year analysis and projections to 2030]]></a:t>
            </a:r>
          </a:p>
        </p:txBody>
      </p:sp>
      <p:cxnSp>
        <p:nvCxnSpPr>
          <p:cNvPr id="2" name=""/>
          <p:cNvCxnSpPr/>
          <p:nvPr/>
        </p:nvCxnSpPr>
        <p:spPr>
          <a:xfrm>
            <a:off x="0" y="6000750"/>
            <a:ext cx="9144000" cy="0"/>
          </a:xfrm>
          <a:prstGeom prst="line">
            <a:avLst/>
          </a:prstGeom>
          <a:ln w="12700" cap="flat" cmpd="sng" algn="ctr">
            <a:solidFill>
              <a:srgbClr val="DDDDDD">
                <a:alpha val="100000"/>
              </a:srgbClr>
            </a:solidFill>
            <a:prstDash val="solid"/>
            <a:round/>
            <a:headEnd type="none" w="med" len="med"/>
            <a:tailEnd type="none" w="med" len="med"/>
          </a:ln>
        </p:spPr>
      </p:cxnSp>
      <p:pic>
        <p:nvPicPr>
          <p:cNvPr id="3" name="PHPPresentation logo" descr="PHPPresentation logo"/>
          <p:cNvPicPr>
            <a:picLocks noChangeAspect="1"/>
          </p:cNvPicPr>
          <p:nvPr/>
        </p:nvPicPr>
        <p:blipFill>
          <a:blip r:embed="rId2"/>
          <a:stretch>
            <a:fillRect/>
          </a:stretch>
        </p:blipFill>
        <p:spPr>
          <a:xfrm>
            <a:off x="3276600" y="952500"/>
            <a:ext cx="2581275" cy="4552950"/>
          </a:xfrm>
          <a:prstGeom prst="rect">
            <a:avLst/>
          </a:prstGeom>
          <a:noFill/>
          <a:effectLst>
            <a:outerShdw blurRad="57150" dist="95250" dir="2700000" algn="br" rotWithShape="0">
              <a:srgbClr val="000000">
                <a:alpha val="50000"/>
              </a:srgbClr>
            </a:outerShdw>
          </a:effectLst>
        </p:spPr>
      </p:pic>
      <p:sp>
        <p:nvSpPr>
          <p:cNvPr id="4" name=""/>
          <p:cNvSpPr txBox="1"/>
          <p:nvPr/>
        </p:nvSpPr>
        <p:spPr>
          <a:xfrm>
            <a:off x="0" y="6000750"/>
            <a:ext cx="7239000" cy="857250"/>
          </a:xfrm>
          <a:prstGeom prst="rect">
            <a:avLst/>
          </a:prstGeom>
          <a:noFill/>
        </p:spPr>
        <p:txBody>
          <a:bodyPr anchor="ctr" rtlCol="0" bIns="45720" lIns="91440" rIns="91440" tIns="45720">
            <a:spAutoFit/>
          </a:bodyPr>
          <a:lstStyle/>
          <a:p>
            <a:pPr algn="l" rtl="0" fontAlgn="ctr" marL="190500" marR="0" indent="0" lvl="0">
              <a:lnSpc>
                <a:spcPct val="100000"/>
              </a:lnSpc>
              <a:spcBef>
                <a:spcPts val="0"/>
              </a:spcBef>
              <a:spcAft>
                <a:spcPts val="0"/>
              </a:spcAft>
            </a:pPr>
            <a:r>
              <a:rPr lang="en-US" b="1" sz="1400" spc="0" u="none">
                <a:solidFill>
                  <a:srgbClr val="000000">
                    <a:alpha val="100000"/>
                  </a:srgbClr>
                </a:solidFill>
                <a:latin typeface="Calibri"/>
              </a:rPr>
              <a:t><![CDATA[DOI: ]]></a:t>
            </a:r>
            <a:r>
              <a:rPr lang="en-US" sz="1400" spc="0" u="none">
                <a:solidFill>
                  <a:srgbClr val="000000">
                    <a:alpha val="100000"/>
                  </a:srgbClr>
                </a:solidFill>
                <a:latin typeface="Calibri"/>
              </a:rPr>
              <a:t><![CDATA[10.5114/aoms/224183]]></a:t>
            </a:r>
          </a:p>
        </p:txBody>
      </p:sp>
      <p:pic>
        <p:nvPicPr>
          <p:cNvPr id="5" name="" descr=""/>
          <p:cNvPicPr>
            <a:picLocks noChangeAspect="1"/>
          </p:cNvPicPr>
          <p:nvPr/>
        </p:nvPicPr>
        <p:blipFill>
          <a:blip r:embed="rId3"/>
          <a:stretch>
            <a:fillRect/>
          </a:stretch>
        </p:blipFill>
        <p:spPr>
          <a:xfrm>
            <a:off x="7715250" y="6581775"/>
            <a:ext cx="952500" cy="180975"/>
          </a:xfrm>
          <a:prstGeom prst="rect">
            <a:avLst/>
          </a:prstGeom>
          <a:noFill/>
        </p:spPr>
      </p:pic>
    </p:spTree>
  </p:cSld>
  <p:clrMapOvr>
    <a:masterClrMapping/>
  </p:clrMapOvr>
</p:sld>
</file>

<file path=ppt/theme/theme1.xml><?xml version="1.0" encoding="utf-8"?>
<a:theme xmlns:a="http://schemas.openxmlformats.org/drawingml/2006/main" name="Theme19">
  <a:themeElements>
    <a:clrScheme name="Theme19">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Theme19">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inorFont>
    </a:fontScheme>
    <a:fmtScheme name="Theme19">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r="5400000" dist="20000" rotWithShape="0">
              <a:srgbClr val="000000">
                <a:alpha val="38000"/>
              </a:srgbClr>
            </a:outerShdw>
          </a:effectLst>
        </a:effectStyle>
        <a:effectStyle>
          <a:effectLst>
            <a:outerShdw blurRad="40000" dir="5400000" dist="23000" rotWithShape="0">
              <a:srgbClr val="000000">
                <a:alpha val="35"/>
              </a:srgbClr>
            </a:outerShdw>
          </a:effectLst>
        </a:effectStyle>
        <a:effectStyle>
          <a:effectLst>
            <a:outerShdw blurRad="40000" dir="5400000" dist="23000" rotWithShape="0">
              <a:srgbClr val="000000">
                <a:alpha val="35000"/>
              </a:srgbClr>
            </a:outerShdw>
          </a:effectLst>
          <a:scene3d>
            <a:camera prst="orthographicFront">
              <a:rot lat="0" lon="0" rev="0"/>
            </a:camera>
            <a:lightRig dir="t" rig="threePt">
              <a:rot lat="0" lon="0" rev="1200000"/>
            </a:lightRig>
          </a:scene3d>
          <a:sp3d>
            <a:bevelT h="25400" w="635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b="180000" l="50000" r="50000" t="-80000"/>
          </a:path>
        </a:gradFill>
        <a:gradFill rotWithShape="1">
          <a:gsLst>
            <a:gs pos="0">
              <a:schemeClr val="phClr">
                <a:tint val="80000"/>
                <a:satMod val="300000"/>
              </a:schemeClr>
            </a:gs>
            <a:gs pos="100000">
              <a:schemeClr val="phClr">
                <a:shade val="30000"/>
                <a:satMod val="200000"/>
              </a:schemeClr>
            </a:gs>
          </a:gsLst>
          <a:path path="circle">
            <a:fillToRect b="50000" l="50000" r="50000" t="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Application>Microsoft Office PowerPoint</Application>
  <Slides>1</Slides>
  <ScaleCrop>false</ScaleCrop>
  <HeadingPairs>
    <vt:vector size="4" baseType="variant">
      <vt:variant>
        <vt:lpstr>Theme</vt:lpstr>
      </vt:variant>
      <vt:variant>
        <vt:i4>1</vt:i4>
      </vt:variant>
      <vt:variant>
        <vt:lpstr>Slide Titles</vt:lpstr>
      </vt:variant>
      <vt:variant>
        <vt:i4>1</vt:i4>
      </vt:variant>
    </vt:vector>
  </HeadingPairs>
  <TitlesOfParts>
    <vt:vector size="1" baseType="lpstr">
      <vt:lpstr>Office Theme</vt:lpstr>
    </vt:vector>
  </TitlesOfParts>
  <Company>Microsoft Corporation</Company>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creator>Unknown Creator</dc:creator>
  <cp:lastModifiedBy>Unknown Creator</cp:lastModifiedBy>
  <dcterms:created xsi:type="dcterms:W3CDTF">2026-09-10T13:10:14Z</dcterms:created>
  <dcterms:modified xsi:type="dcterms:W3CDTF">2026-09-10T13:10:14Z</dcterms:modified>
  <dc:title>Untitled Presentation</dc:title>
  <dc:description/>
  <dc:subject/>
  <cp:keywords/>
  <cp:category/>
</cp:coreProperties>
</file>

<file path=docProps/custom.xml><?xml version="1.0" encoding="utf-8"?>
<Properties xmlns="http://schemas.openxmlformats.org/officeDocument/2006/custom-properties" xmlns:vt="http://schemas.openxmlformats.org/officeDocument/2006/docPropsVTypes"/>
</file>