
<file path=[Content_Types].xml><?xml version="1.0" encoding="utf-8"?>
<Types xmlns="http://schemas.openxmlformats.org/package/2006/content-types">
  <Default Extension="rels" ContentType="application/vnd.openxmlformats-package.relationships+xml"/>
  <Default Extension="xml" ContentType="application/xml"/>
  <Default Extension="svg" ContentType="image/svg+xml"/>
  <Override PartName="/ppt/presentation.xml" ContentType="application/vnd.openxmlformats-officedocument.presentationml.presentation.main+xml"/>
  <Override PartName="/ppt/presProps.xml" ContentType="application/vnd.openxmlformats-officedocument.presentationml.presProps+xml"/>
  <Override PartName="/ppt/tableStyles.xml" ContentType="application/vnd.openxmlformats-officedocument.presentationml.tableStyles+xml"/>
  <Override PartName="/ppt/viewProps.xml" ContentType="application/vnd.openxmlformats-officedocument.presentationml.viewProps+xml"/>
  <Override PartName="/docProps/app.xml" ContentType="application/vnd.openxmlformats-officedocument.extended-properties+xml"/>
  <Override PartName="/docProps/core.xml" ContentType="application/vnd.openxmlformats-package.core-properties+xml"/>
  <Override PartName="/docProps/custom.xml" ContentType="application/vnd.openxmlformats-officedocument.custom-properties+xml"/>
  <Override PartName="/ppt/slideMasters/slideMaster1.xml" ContentType="application/vnd.openxmlformats-officedocument.presentationml.slideMaster+xml"/>
  <Override PartName="/ppt/theme/theme1.xml" ContentType="application/vnd.openxmlformats-officedocument.theme+xml"/>
  <Override PartName="/ppt/slideLayouts/slideLayout1.xml" ContentType="application/vnd.openxmlformats-officedocument.presentationml.slideLayout+xml"/>
  <Override PartName="/ppt/slides/slide1.xml" ContentType="application/vnd.openxmlformats-officedocument.presentationml.slide+xml"/>
  <Override PartName="/ppt/notesSlides/notesSlide1.xml" ContentType="application/vnd.openxmlformats-officedocument.presentationml.notesSlide+xml"/>
  <Default Extension="gif" ContentType="image/gif"/>
  <Default Extension="jpg" ContentType="image/jpeg"/>
  <Default Extension="jpeg" ContentType="image/jpeg"/>
  <Default Extension="png" ContentType="image/png"/>
  <Default Extension="xlsx" ContentType="application/vnd.openxmlformats-officedocument.spreadsheetml.sheet"/>
</Types>
</file>

<file path=_rels/.rels><?xml version="1.0" encoding="UTF-8" standalone="yes"?>
<Relationships xmlns="http://schemas.openxmlformats.org/package/2006/relationships">
  <Relationship Id="rId1" Type="http://schemas.openxmlformats.org/officeDocument/2006/relationships/officeDocument" Target="ppt/presentation.xml"/>
  <Relationship Id="rId2" Type="http://schemas.openxmlformats.org/package/2006/relationships/metadata/core-properties" Target="docProps/core.xml"/>
  <Relationship Id="rId3" Type="http://schemas.openxmlformats.org/officeDocument/2006/relationships/extended-properties" Target="docProps/app.xml"/>
  <Relationship Id="rId4" Type="http://schemas.openxmlformats.org/officeDocument/2006/relationships/custom-properties" Target="docProps/custom.xml"/>
</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1"/>
  </p:sldMasterIdLst>
  <p:sldIdLst>
    <p:sldId id="256" r:id="rId3"/>
  </p:sldIdLst>
  <p:sldSz cx="9144000" cy="6858000" type="screen4x3"/>
  <p:notesSz cx="6858000" cy="9144000"/>
  <p:defaultTextStyle>
    <a:defPPr>
      <a:defRPr lang="fr-FR"/>
    </a:defPPr>
    <a:lvl1pPr algn="l" defTabSz="914400" eaLnBrk="1" hangingPunct="1" latinLnBrk="0" marL="0" rtl="0">
      <a:defRPr kern="1200" sz="1800">
        <a:solidFill>
          <a:schemeClr val="tx1"/>
        </a:solidFill>
        <a:latin typeface="+mn-lt"/>
        <a:ea typeface="+mn-ea"/>
        <a:cs typeface="+mn-cs"/>
      </a:defRPr>
    </a:lvl1pPr>
    <a:lvl2pPr algn="l" defTabSz="914400" eaLnBrk="1" hangingPunct="1" latinLnBrk="0" marL="457200" rtl="0">
      <a:defRPr kern="1200" sz="1800">
        <a:solidFill>
          <a:schemeClr val="tx1"/>
        </a:solidFill>
        <a:latin typeface="+mn-lt"/>
        <a:ea typeface="+mn-ea"/>
        <a:cs typeface="+mn-cs"/>
      </a:defRPr>
    </a:lvl2pPr>
    <a:lvl3pPr algn="l" defTabSz="914400" eaLnBrk="1" hangingPunct="1" latinLnBrk="0" marL="914400" rtl="0">
      <a:defRPr kern="1200" sz="1800">
        <a:solidFill>
          <a:schemeClr val="tx1"/>
        </a:solidFill>
        <a:latin typeface="+mn-lt"/>
        <a:ea typeface="+mn-ea"/>
        <a:cs typeface="+mn-cs"/>
      </a:defRPr>
    </a:lvl3pPr>
    <a:lvl4pPr algn="l" defTabSz="914400" eaLnBrk="1" hangingPunct="1" latinLnBrk="0" marL="1371600" rtl="0">
      <a:defRPr kern="1200" sz="1800">
        <a:solidFill>
          <a:schemeClr val="tx1"/>
        </a:solidFill>
        <a:latin typeface="+mn-lt"/>
        <a:ea typeface="+mn-ea"/>
        <a:cs typeface="+mn-cs"/>
      </a:defRPr>
    </a:lvl4pPr>
    <a:lvl5pPr algn="l" defTabSz="914400" eaLnBrk="1" hangingPunct="1" latinLnBrk="0" marL="1828800" rtl="0">
      <a:defRPr kern="1200" sz="1800">
        <a:solidFill>
          <a:schemeClr val="tx1"/>
        </a:solidFill>
        <a:latin typeface="+mn-lt"/>
        <a:ea typeface="+mn-ea"/>
        <a:cs typeface="+mn-cs"/>
      </a:defRPr>
    </a:lvl5pPr>
    <a:lvl6pPr algn="l" defTabSz="914400" eaLnBrk="1" hangingPunct="1" latinLnBrk="0" marL="2286000" rtl="0">
      <a:defRPr kern="1200" sz="1800">
        <a:solidFill>
          <a:schemeClr val="tx1"/>
        </a:solidFill>
        <a:latin typeface="+mn-lt"/>
        <a:ea typeface="+mn-ea"/>
        <a:cs typeface="+mn-cs"/>
      </a:defRPr>
    </a:lvl6pPr>
    <a:lvl7pPr algn="l" defTabSz="914400" eaLnBrk="1" hangingPunct="1" latinLnBrk="0" marL="2743200" rtl="0">
      <a:defRPr kern="1200" sz="1800">
        <a:solidFill>
          <a:schemeClr val="tx1"/>
        </a:solidFill>
        <a:latin typeface="+mn-lt"/>
        <a:ea typeface="+mn-ea"/>
        <a:cs typeface="+mn-cs"/>
      </a:defRPr>
    </a:lvl7pPr>
    <a:lvl8pPr algn="l" defTabSz="914400" eaLnBrk="1" hangingPunct="1" latinLnBrk="0" marL="3200400" rtl="0">
      <a:defRPr kern="1200" sz="1800">
        <a:solidFill>
          <a:schemeClr val="tx1"/>
        </a:solidFill>
        <a:latin typeface="+mn-lt"/>
        <a:ea typeface="+mn-ea"/>
        <a:cs typeface="+mn-cs"/>
      </a:defRPr>
    </a:lvl8pPr>
    <a:lvl9pPr algn="l" defTabSz="914400" eaLnBrk="1" hangingPunct="1" latinLnBrk="0" marL="3657600" rtl="0">
      <a:defRPr kern="1200" sz="18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showPr>
    <p:presen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showComments="0" lastView="sldView">
  <p:slideViewPr>
    <p:cSldViewPr>
      <p:cViewPr>
        <p:scale>
          <a:sx d="100" n="100"/>
          <a:sy d="100" n="100"/>
        </p:scale>
        <p:origin x="0" y="0"/>
      </p:cViewPr>
    </p:cSldViewPr>
  </p:slideViewPr>
</p:viewPr>
</file>

<file path=ppt/_rels/presentation.xml.rels><?xml version="1.0" encoding="UTF-8" standalone="yes"?>
<Relationships xmlns="http://schemas.openxmlformats.org/package/2006/relationships">
  <Relationship Id="rId1" Type="http://schemas.openxmlformats.org/officeDocument/2006/relationships/slideMaster" Target="slideMasters/slideMaster1.xml"/>
  <Relationship Id="rId2" Type="http://schemas.openxmlformats.org/officeDocument/2006/relationships/theme" Target="theme/theme1.xml"/>
  <Relationship Id="rId3" Type="http://schemas.openxmlformats.org/officeDocument/2006/relationships/slide" Target="slides/slide1.xml"/>
  <Relationship Id="rId4" Type="http://schemas.openxmlformats.org/officeDocument/2006/relationships/presProps" Target="presProps.xml"/>
  <Relationship Id="rId5" Type="http://schemas.openxmlformats.org/officeDocument/2006/relationships/viewProps" Target="viewProps.xml"/>
  <Relationship Id="rId6" Type="http://schemas.openxmlformats.org/officeDocument/2006/relationships/tableStyles" Target="tableStyles.xml"/>
</Relationships>

</file>

<file path=ppt/notesSlides/notesSlide1.xml><?xml version="1.0" encoding="utf-8"?>
<p:notes xmlns:a="http://schemas.openxmlformats.org/drawingml/2006/main" xmlns:p="http://schemas.openxmlformats.org/presentationml/2006/main" xmlns:r="http://schemas.openxmlformats.org/officeDocument/2006/relationships">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0" y="0"/>
            <a:ext cx="0" cy="0"/>
          </a:xfrm>
          <a:prstGeom prst="rect">
            <a:avLst/>
          </a:prstGeom>
          <a:noFill/>
          <a:ln w="12700">
            <a:solidFill>
              <a:prstClr val="black"/>
            </a:solidFill>
          </a:ln>
        </p:spPr>
      </p:sp>
      <p:sp>
        <p:nvSpPr>
          <p:cNvPr id="3" name="Notes Placeholder"/>
          <p:cNvSpPr>
            <a:spLocks noGrp="1"/>
          </p:cNvSpPr>
          <p:nvPr>
            <p:ph type="body" idx="1"/>
          </p:nvPr>
        </p:nvSpPr>
        <p:spPr>
          <a:xfrm>
            <a:off x="0" y="0"/>
            <a:ext cx="5486400" cy="3600450"/>
          </a:xfrm>
          <a:prstGeom prst="rect">
            <a:avLst/>
          </a:prstGeom>
        </p:spPr>
        <p:txBody>
          <a:bodyPr/>
          <a:lstStyle/>
          <a:p>
            <a:pPr algn="l" rtl="0" fontAlgn="base" marL="0" marR="0" indent="0" lvl="0">
              <a:lnSpc>
                <a:spcPct val="100000"/>
              </a:lnSpc>
              <a:spcBef>
                <a:spcPts val="0"/>
              </a:spcBef>
              <a:spcAft>
                <a:spcPts val="0"/>
              </a:spcAft>
            </a:pPr>
            <a:r>
              <a:rPr lang="en-US" sz="1000" spc="0" u="none">
                <a:solidFill>
                  <a:srgbClr val="000000">
                    <a:alpha val="100000"/>
                  </a:srgbClr>
                </a:solidFill>
                <a:latin typeface="Calibri"/>
              </a:rPr>
              <a:t><![CDATA[Introduction
Colorectal cancer (CRC) is one of the most frequently diagnosed tumors in Western countries. CRC is a heterogeneous group of tumors with regards to its molecular pathogenesis and genetic factors. Both genetic variations and anthropometric factors may affect morbidity in CRC patients. The aim of this study was to assess the impact of multidrug resistance 1/ATP-binding cassette sub-family B member 1 gene (MDR1/ABCB1) polymorphism rs1045642 and general anthropometric factors on the CRC risk.
Material and methods
The study included 250 patients who underwent colonoscopy and polypectomy between 2006 and 2013 in a single endoscopy unit in Warsaw, Poland.
Results
The CRC was diagnosed in 50 individuals, and 200 patients were included in the control group. Cases and controls were matched for mean age and sex (p > 0.05). Factors that were found to significantly increase the risk of CRC were ulcerative colitis (8/35 in the CRC group vs. 8/181 in the control group; p = 0.001), family history of CRC (11/33 vs. 26/172; p = 0.05), and diabetes mellitus (12/34 vs. 28/170; p = 0.04). Allele T of the rs 1045642  polymorphism was more frequently present in CRC cases (in both a co-dominant and recessive model) and in males (in a co-dominant model), although these associations were not statistically significant (p > 0.05).
Conclusions
The MDR1/ABCB1 gene polymorphism rs 1045642 may be involved in the pathogenesis of CRC and this relationship may be sex-specific for males. However, further population studies are necessary to assess this relationship.
]]></a:t>
            </a:r>
          </a:p>
        </p:txBody>
      </p:sp>
    </p:spTree>
  </p:cSld>
</p:notes>
</file>

<file path=ppt/slideLayouts/_rels/slideLayout1.xml.rels><?xml version="1.0" encoding="UTF-8" standalone="yes"?>
<Relationships xmlns="http://schemas.openxmlformats.org/package/2006/relationships">
  <Relationship Id="rId1" Type="http://schemas.openxmlformats.org/officeDocument/2006/relationships/slideMaster" Target="../slideMasters/slideMaster1.xml"/>
</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p:cSld>
    <p:spTree>
      <p:nvGrpSpPr>
        <p:cNvPr id="1" name=""/>
        <p:cNvGrpSpPr/>
        <p:nvPr/>
      </p:nvGrpSpPr>
      <p:grpSpPr>
        <a:xfrm>
          <a:off x="0" y="0"/>
          <a:ext cx="0" cy="0"/>
          <a:chOff x="0" y="0"/>
          <a:chExt cx="0" cy="0"/>
        </a:xfrm>
      </p:grpSpPr>
    </p:spTree>
  </p:cSld>
  <p:clrMapOvr>
    <a:masterClrMapping/>
  </p:clrMapOvr>
</p:sldLayout>
</file>

<file path=ppt/slideMasters/_rels/slideMaster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theme" Target="../theme/theme1.xml"/>
</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Tree>
  </p:cSld>
  <p:clrMap bg1="lt1" tx1="dk1" bg2="lt2" tx2="dk2" accent1="accent1" accent2="accent2" accent3="accent3" accent4="accent4" accent5="accent5" accent6="accent6" hlink="hlink" folHlink="folHlink"/>
  <p:sldLayoutIdLst>
    <p:sldLayoutId id="2482300972" r:id="rId1"/>
  </p:sldLayoutIdLst>
  <p:txStyles>
    <p:titleStyle>
      <a:lvl1pPr algn="ctr">
        <a:defRPr sz="4400" kern="1200">
          <a:solidFill>
            <a:schemeClr val="lt1"/>
          </a:solidFill>
        </a:defRPr>
      </a:lvl1pPr>
      <a:extLst/>
    </p:titleStyle>
    <p:bodyStyle>
      <a:lvl1pPr algn="ctr" indent="-324900">
        <a:defRPr sz="3200" kern="1200">
          <a:solidFill>
            <a:schemeClr val="tx1"/>
          </a:solidFill>
        </a:defRPr>
      </a:lvl1pPr>
      <a:extLst/>
    </p:bodyStyle>
    <p:otherStyle>
      <a:defPPr algn="ctr">
        <a:defRPr kern="1200">
          <a:solidFill>
            <a:schemeClr val="tx1"/>
          </a:solidFill>
        </a:defRPr>
      </a:defPPr>
      <a:extLst/>
    </p:otherStyle>
  </p:txStyles>
</p:sldMaster>
</file>

<file path=ppt/slides/_rels/slide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image" Target="../media/75586_f18921.jpg"/>
  <Relationship Id="rId3" Type="http://schemas.openxmlformats.org/officeDocument/2006/relationships/image" Target="../media/ams-logo-new-js2.png"/>
  <Relationship Id="rId4" Type="http://schemas.openxmlformats.org/officeDocument/2006/relationships/notesSlide" Target="../notesSlides/notesSlide1.xml"/>
</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95250"/>
          <a:ext cx="9144000" cy="6858000"/>
          <a:chOff x="0" y="95250"/>
          <a:chExt cx="9144000" cy="6858000"/>
        </a:xfrm>
      </p:grpSpPr>
      <p:sp>
        <p:nvSpPr>
          <p:cNvPr id="1" name=""/>
          <p:cNvSpPr txBox="1"/>
          <p:nvPr/>
        </p:nvSpPr>
        <p:spPr>
          <a:xfrm>
            <a:off x="285750" y="95250"/>
            <a:ext cx="8572500" cy="762000"/>
          </a:xfrm>
          <a:prstGeom prst="rect">
            <a:avLst/>
          </a:prstGeom>
          <a:noFill/>
        </p:spPr>
        <p:txBody>
          <a:bodyPr rtlCol="0" bIns="45720" lIns="91440" rIns="91440" tIns="45720">
            <a:spAutoFit/>
          </a:bodyPr>
          <a:lstStyle/>
          <a:p>
            <a:pPr algn="ctr" rtl="0" fontAlgn="base" marL="0" marR="0" indent="0" lvl="0">
              <a:lnSpc>
                <a:spcPct val="100000"/>
              </a:lnSpc>
              <a:spcBef>
                <a:spcPts val="0"/>
              </a:spcBef>
              <a:spcAft>
                <a:spcPts val="0"/>
              </a:spcAft>
            </a:pPr>
            <a:r>
              <a:rPr lang="en-US" sz="1400" spc="0" u="none">
                <a:solidFill>
                  <a:srgbClr val="000000">
                    <a:alpha val="100000"/>
                  </a:srgbClr>
                </a:solidFill>
                <a:latin typeface="Calibri"/>
              </a:rPr>
              <a:t><![CDATA[The MDR1/ABCB1 gene rs1045642 polymorphism in colorectal cancer]]></a:t>
            </a:r>
          </a:p>
        </p:txBody>
      </p:sp>
      <p:cxnSp>
        <p:nvCxnSpPr>
          <p:cNvPr id="2" name=""/>
          <p:cNvCxnSpPr/>
          <p:nvPr/>
        </p:nvCxnSpPr>
        <p:spPr>
          <a:xfrm>
            <a:off x="0" y="6000750"/>
            <a:ext cx="9144000" cy="0"/>
          </a:xfrm>
          <a:prstGeom prst="line">
            <a:avLst/>
          </a:prstGeom>
          <a:ln w="12700" cap="flat" cmpd="sng" algn="ctr">
            <a:solidFill>
              <a:srgbClr val="DDDDDD">
                <a:alpha val="100000"/>
              </a:srgbClr>
            </a:solidFill>
            <a:prstDash val="solid"/>
            <a:round/>
            <a:headEnd type="none" w="med" len="med"/>
            <a:tailEnd type="none" w="med" len="med"/>
          </a:ln>
        </p:spPr>
      </p:cxnSp>
      <p:pic>
        <p:nvPicPr>
          <p:cNvPr id="3" name="PHPPresentation logo" descr="PHPPresentation logo"/>
          <p:cNvPicPr>
            <a:picLocks noChangeAspect="1"/>
          </p:cNvPicPr>
          <p:nvPr/>
        </p:nvPicPr>
        <p:blipFill>
          <a:blip r:embed="rId2"/>
          <a:stretch>
            <a:fillRect/>
          </a:stretch>
        </p:blipFill>
        <p:spPr>
          <a:xfrm>
            <a:off x="3619500" y="952500"/>
            <a:ext cx="1905000" cy="1095375"/>
          </a:xfrm>
          <a:prstGeom prst="rect">
            <a:avLst/>
          </a:prstGeom>
          <a:noFill/>
          <a:effectLst>
            <a:outerShdw blurRad="57150" dist="95250" dir="2700000" algn="br" rotWithShape="0">
              <a:srgbClr val="000000">
                <a:alpha val="50000"/>
              </a:srgbClr>
            </a:outerShdw>
          </a:effectLst>
        </p:spPr>
      </p:pic>
      <p:sp>
        <p:nvSpPr>
          <p:cNvPr id="4" name=""/>
          <p:cNvSpPr txBox="1"/>
          <p:nvPr/>
        </p:nvSpPr>
        <p:spPr>
          <a:xfrm>
            <a:off x="0" y="6000750"/>
            <a:ext cx="7239000" cy="857250"/>
          </a:xfrm>
          <a:prstGeom prst="rect">
            <a:avLst/>
          </a:prstGeom>
          <a:noFill/>
        </p:spPr>
        <p:txBody>
          <a:bodyPr anchor="ctr" rtlCol="0" bIns="45720" lIns="91440" rIns="91440" tIns="45720">
            <a:spAutoFit/>
          </a:bodyPr>
          <a:lstStyle/>
          <a:p>
            <a:pPr algn="l" rtl="0" fontAlgn="ctr" marL="190500" marR="0" indent="0" lvl="0">
              <a:lnSpc>
                <a:spcPct val="100000"/>
              </a:lnSpc>
              <a:spcBef>
                <a:spcPts val="0"/>
              </a:spcBef>
              <a:spcAft>
                <a:spcPts val="0"/>
              </a:spcAft>
            </a:pPr>
            <a:r>
              <a:rPr lang="en-US" b="1" sz="1400" spc="0" u="none">
                <a:solidFill>
                  <a:srgbClr val="000000">
                    <a:alpha val="100000"/>
                  </a:srgbClr>
                </a:solidFill>
                <a:latin typeface="Calibri"/>
              </a:rPr>
              <a:t><![CDATA[DOI: ]]></a:t>
            </a:r>
            <a:r>
              <a:rPr lang="en-US" sz="1400" spc="0" u="none">
                <a:solidFill>
                  <a:srgbClr val="000000">
                    <a:alpha val="100000"/>
                  </a:srgbClr>
                </a:solidFill>
                <a:latin typeface="Calibri"/>
              </a:rPr>
              <a:t><![CDATA[10.5114/aoms.2017.70329]]></a:t>
            </a:r>
          </a:p>
          <a:p>
            <a:pPr algn="l" rtl="0" fontAlgn="ctr" marL="190500" marR="0" indent="0" lvl="0">
              <a:lnSpc>
                <a:spcPct val="100000"/>
              </a:lnSpc>
              <a:spcBef>
                <a:spcPts val="0"/>
              </a:spcBef>
              <a:spcAft>
                <a:spcPts val="0"/>
              </a:spcAft>
            </a:pPr>
            <a:r>
              <a:rPr lang="en-US" sz="1200" spc="0" u="none">
                <a:solidFill>
                  <a:srgbClr val="000000">
                    <a:alpha val="100000"/>
                  </a:srgbClr>
                </a:solidFill>
                <a:latin typeface="Calibri"/>
              </a:rPr>
              <a:t><![CDATA[Arch Med Sci 2020;16(1):112-117]]></a:t>
            </a:r>
          </a:p>
        </p:txBody>
      </p:sp>
      <p:pic>
        <p:nvPicPr>
          <p:cNvPr id="5" name="" descr=""/>
          <p:cNvPicPr>
            <a:picLocks noChangeAspect="1"/>
          </p:cNvPicPr>
          <p:nvPr/>
        </p:nvPicPr>
        <p:blipFill>
          <a:blip r:embed="rId3"/>
          <a:stretch>
            <a:fillRect/>
          </a:stretch>
        </p:blipFill>
        <p:spPr>
          <a:xfrm>
            <a:off x="7715250" y="6581775"/>
            <a:ext cx="952500" cy="180975"/>
          </a:xfrm>
          <a:prstGeom prst="rect">
            <a:avLst/>
          </a:prstGeom>
          <a:noFill/>
        </p:spPr>
      </p:pic>
    </p:spTree>
  </p:cSld>
  <p:clrMapOvr>
    <a:masterClrMapping/>
  </p:clrMapOvr>
</p:sld>
</file>

<file path=ppt/theme/theme1.xml><?xml version="1.0" encoding="utf-8"?>
<a:theme xmlns:a="http://schemas.openxmlformats.org/drawingml/2006/main" name="Theme42">
  <a:themeElements>
    <a:clrScheme name="Theme42">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Theme42">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inorFont>
    </a:fontScheme>
    <a:fmtScheme name="Theme42">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r="5400000" dist="20000" rotWithShape="0">
              <a:srgbClr val="000000">
                <a:alpha val="38000"/>
              </a:srgbClr>
            </a:outerShdw>
          </a:effectLst>
        </a:effectStyle>
        <a:effectStyle>
          <a:effectLst>
            <a:outerShdw blurRad="40000" dir="5400000" dist="23000" rotWithShape="0">
              <a:srgbClr val="000000">
                <a:alpha val="35"/>
              </a:srgbClr>
            </a:outerShdw>
          </a:effectLst>
        </a:effectStyle>
        <a:effectStyle>
          <a:effectLst>
            <a:outerShdw blurRad="40000" dir="5400000" dist="23000" rotWithShape="0">
              <a:srgbClr val="000000">
                <a:alpha val="35000"/>
              </a:srgbClr>
            </a:outerShdw>
          </a:effectLst>
          <a:scene3d>
            <a:camera prst="orthographicFront">
              <a:rot lat="0" lon="0" rev="0"/>
            </a:camera>
            <a:lightRig dir="t" rig="threePt">
              <a:rot lat="0" lon="0" rev="1200000"/>
            </a:lightRig>
          </a:scene3d>
          <a:sp3d>
            <a:bevelT h="25400" w="635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b="180000" l="50000" r="50000" t="-80000"/>
          </a:path>
        </a:gradFill>
        <a:gradFill rotWithShape="1">
          <a:gsLst>
            <a:gs pos="0">
              <a:schemeClr val="phClr">
                <a:tint val="80000"/>
                <a:satMod val="300000"/>
              </a:schemeClr>
            </a:gs>
            <a:gs pos="100000">
              <a:schemeClr val="phClr">
                <a:shade val="30000"/>
                <a:satMod val="200000"/>
              </a:schemeClr>
            </a:gs>
          </a:gsLst>
          <a:path path="circle">
            <a:fillToRect b="50000" l="50000" r="50000" t="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Application>Microsoft Office PowerPoint</Application>
  <Slides>1</Slides>
  <ScaleCrop>false</ScaleCrop>
  <HeadingPairs>
    <vt:vector size="4" baseType="variant">
      <vt:variant>
        <vt:lpstr>Theme</vt:lpstr>
      </vt:variant>
      <vt:variant>
        <vt:i4>1</vt:i4>
      </vt:variant>
      <vt:variant>
        <vt:lpstr>Slide Titles</vt:lpstr>
      </vt:variant>
      <vt:variant>
        <vt:i4>1</vt:i4>
      </vt:variant>
    </vt:vector>
  </HeadingPairs>
  <TitlesOfParts>
    <vt:vector size="1" baseType="lpstr">
      <vt:lpstr>Office Theme</vt:lpstr>
    </vt:vector>
  </TitlesOfParts>
  <Company>Microsoft Corporation</Company>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creator>Unknown Creator</dc:creator>
  <cp:lastModifiedBy>Unknown Creator</cp:lastModifiedBy>
  <dcterms:created xsi:type="dcterms:W3CDTF">2026-10-29T14:38:19Z</dcterms:created>
  <dcterms:modified xsi:type="dcterms:W3CDTF">2026-10-29T14:38:19Z</dcterms:modified>
  <dc:title>Untitled Presentation</dc:title>
  <dc:description/>
  <dc:subject/>
  <cp:keywords/>
  <cp:category/>
</cp:coreProperties>
</file>

<file path=docProps/custom.xml><?xml version="1.0" encoding="utf-8"?>
<Properties xmlns="http://schemas.openxmlformats.org/officeDocument/2006/custom-properties" xmlns:vt="http://schemas.openxmlformats.org/officeDocument/2006/docPropsVTypes"/>
</file>