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aim of the study was to analyse microbiological charac_x0002_teristics and clinical manifestations of cardiac device-related infective endo_x0002_carditis (CDRIE) in cardiac resynchronization therapy (CRT) recipients, and 
to compare the diagnostic value of modified Duke (MDC) versus modified 
Duke lead criteria (MDLC; including to MDC local infection and pulmonary 
infection or embolism as major criteria).
Material and methods
The study population comprised 765 consecutive 
CRT patients from a high-volume, tertiary care centre from 2002 to 2015. All 
patients were screened for CDRIE.
Results
During a  median follow-up of 1692 days (range: 457–3067) 5.36% 
of patients (n = 41) developed CDRIE, which was accompanied by CRT pocket 
infection in 17.1% (n = 7) and recurrent pulmonary infection or pulmonary 
embolism in 29.3% (n = 12). Fever was present in 95.1% of patients (n = 39), 
whereas blood cultures were positive in 65.9% (n = 27). Staphylococcus was 
the most prevalent pathogen in 59.3% (n = 16), Gram-negative bacteria in 
25.9% (n = 7). Transoesophageal echocardiography showed intracardiac veg_x0002_etations in 73.2% of patients (n = 30). Non-different pathogen types with the 
most common methicillin-sensitive Staphylococcus aureus were observed for 
early versus late CDRIE (endocarditis ≤ 6 vs. > 6 months from CRT or other de_x0002_vice-related procedure). All 3 inflammatory markers (C-reactive protein, white 
blood cells, procalcitonin) were normal in 4.9% of patients (n = 2). MDC versus 
MDLC indicated definite CDRIE in 48.8% versus 80.5%, respectively (p = 0.003).
Conclusions
Fever is the most common symptom of CRT-related CDRIE, and 
transoesophageal echocardiography allows vegetations to be visualised in 
nearly 3/4 of patients with CDRIE. Although the most common pathogens 
were Staphylococci, Gram-negative bacteria accounted for a  quarter of 
CDRIE. Modified Duke lead criteria proved superior to MDC.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824788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89758_966a1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linical manifestations of device-related infective endocarditis in cardiac resynchronization therapy recipient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0574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8.7589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3):638-64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3">
  <a:themeElements>
    <a:clrScheme name="Theme2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2026-05-19T23:00:11Z</dcterms:created>
  <dcterms:modified xsi:type="dcterms:W3CDTF">2026-05-19T23:00:11Z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