
<file path=[Content_Types].xml><?xml version="1.0" encoding="utf-8"?>
<Types xmlns="http://schemas.openxmlformats.org/package/2006/content-types">
  <Default Extension="rels" ContentType="application/vnd.openxmlformats-package.relationships+xml"/>
  <Default Extension="xml" ContentType="application/xml"/>
  <Default Extension="svg" ContentType="image/svg+xml"/>
  <Override PartName="/ppt/presentation.xml" ContentType="application/vnd.openxmlformats-officedocument.presentationml.presentation.main+xml"/>
  <Override PartName="/ppt/presProps.xml" ContentType="application/vnd.openxmlformats-officedocument.presentationml.presProps+xml"/>
  <Override PartName="/ppt/tableStyles.xml" ContentType="application/vnd.openxmlformats-officedocument.presentationml.tableStyles+xml"/>
  <Override PartName="/ppt/viewProps.xml" ContentType="application/vnd.openxmlformats-officedocument.presentationml.viewProps+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slideMasters/slideMaster1.xml" ContentType="application/vnd.openxmlformats-officedocument.presentationml.slideMaster+xml"/>
  <Override PartName="/ppt/theme/theme1.xml" ContentType="application/vnd.openxmlformats-officedocument.theme+xml"/>
  <Override PartName="/ppt/slideLayouts/slideLayout1.xml" ContentType="application/vnd.openxmlformats-officedocument.presentationml.slideLayout+xml"/>
  <Override PartName="/ppt/slides/slide1.xml" ContentType="application/vnd.openxmlformats-officedocument.presentationml.slide+xml"/>
  <Override PartName="/ppt/notesSlides/notesSlide1.xml" ContentType="application/vnd.openxmlformats-officedocument.presentationml.notesSlide+xml"/>
  <Default Extension="gif" ContentType="image/gif"/>
  <Default Extension="jpg" ContentType="image/jpeg"/>
  <Default Extension="jpeg" ContentType="image/jpeg"/>
  <Default Extension="png" ContentType="image/png"/>
  <Default Extension="xlsx" ContentType="application/vnd.openxmlformats-officedocument.spreadsheetml.sheet"/>
</Types>
</file>

<file path=_rels/.rels><?xml version="1.0" encoding="UTF-8" standalone="yes"?>
<Relationships xmlns="http://schemas.openxmlformats.org/package/2006/relationships">
  <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officeDocument/2006/relationships/custom-properties" Target="docProps/custom.xml"/>
</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sldIdLst>
    <p:sldId id="256" r:id="rId3"/>
  </p:sldIdLst>
  <p:sldSz cx="9144000" cy="6858000" type="screen4x3"/>
  <p:notesSz cx="6858000" cy="9144000"/>
  <p:defaultTextStyle>
    <a:defPPr>
      <a:defRPr lang="fr-FR"/>
    </a:defPPr>
    <a:lvl1pPr algn="l" defTabSz="914400" eaLnBrk="1" hangingPunct="1" latinLnBrk="0" marL="0" rtl="0">
      <a:defRPr kern="1200" sz="1800">
        <a:solidFill>
          <a:schemeClr val="tx1"/>
        </a:solidFill>
        <a:latin typeface="+mn-lt"/>
        <a:ea typeface="+mn-ea"/>
        <a:cs typeface="+mn-cs"/>
      </a:defRPr>
    </a:lvl1pPr>
    <a:lvl2pPr algn="l" defTabSz="914400" eaLnBrk="1" hangingPunct="1" latinLnBrk="0" marL="457200" rtl="0">
      <a:defRPr kern="1200" sz="1800">
        <a:solidFill>
          <a:schemeClr val="tx1"/>
        </a:solidFill>
        <a:latin typeface="+mn-lt"/>
        <a:ea typeface="+mn-ea"/>
        <a:cs typeface="+mn-cs"/>
      </a:defRPr>
    </a:lvl2pPr>
    <a:lvl3pPr algn="l" defTabSz="914400" eaLnBrk="1" hangingPunct="1" latinLnBrk="0" marL="914400" rtl="0">
      <a:defRPr kern="1200" sz="1800">
        <a:solidFill>
          <a:schemeClr val="tx1"/>
        </a:solidFill>
        <a:latin typeface="+mn-lt"/>
        <a:ea typeface="+mn-ea"/>
        <a:cs typeface="+mn-cs"/>
      </a:defRPr>
    </a:lvl3pPr>
    <a:lvl4pPr algn="l" defTabSz="914400" eaLnBrk="1" hangingPunct="1" latinLnBrk="0" marL="1371600" rtl="0">
      <a:defRPr kern="1200" sz="1800">
        <a:solidFill>
          <a:schemeClr val="tx1"/>
        </a:solidFill>
        <a:latin typeface="+mn-lt"/>
        <a:ea typeface="+mn-ea"/>
        <a:cs typeface="+mn-cs"/>
      </a:defRPr>
    </a:lvl4pPr>
    <a:lvl5pPr algn="l" defTabSz="914400" eaLnBrk="1" hangingPunct="1" latinLnBrk="0" marL="1828800" rtl="0">
      <a:defRPr kern="1200" sz="1800">
        <a:solidFill>
          <a:schemeClr val="tx1"/>
        </a:solidFill>
        <a:latin typeface="+mn-lt"/>
        <a:ea typeface="+mn-ea"/>
        <a:cs typeface="+mn-cs"/>
      </a:defRPr>
    </a:lvl5pPr>
    <a:lvl6pPr algn="l" defTabSz="914400" eaLnBrk="1" hangingPunct="1" latinLnBrk="0" marL="2286000" rtl="0">
      <a:defRPr kern="1200" sz="1800">
        <a:solidFill>
          <a:schemeClr val="tx1"/>
        </a:solidFill>
        <a:latin typeface="+mn-lt"/>
        <a:ea typeface="+mn-ea"/>
        <a:cs typeface="+mn-cs"/>
      </a:defRPr>
    </a:lvl6pPr>
    <a:lvl7pPr algn="l" defTabSz="914400" eaLnBrk="1" hangingPunct="1" latinLnBrk="0" marL="2743200" rtl="0">
      <a:defRPr kern="1200" sz="1800">
        <a:solidFill>
          <a:schemeClr val="tx1"/>
        </a:solidFill>
        <a:latin typeface="+mn-lt"/>
        <a:ea typeface="+mn-ea"/>
        <a:cs typeface="+mn-cs"/>
      </a:defRPr>
    </a:lvl7pPr>
    <a:lvl8pPr algn="l" defTabSz="914400" eaLnBrk="1" hangingPunct="1" latinLnBrk="0" marL="3200400" rtl="0">
      <a:defRPr kern="1200" sz="1800">
        <a:solidFill>
          <a:schemeClr val="tx1"/>
        </a:solidFill>
        <a:latin typeface="+mn-lt"/>
        <a:ea typeface="+mn-ea"/>
        <a:cs typeface="+mn-cs"/>
      </a:defRPr>
    </a:lvl8pPr>
    <a:lvl9pPr algn="l" defTabSz="914400" eaLnBrk="1" hangingPunct="1" latinLnBrk="0" marL="3657600" rtl="0">
      <a:defRPr kern="1200" sz="18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p:presen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showComments="0" lastView="sldView">
  <p:slideViewPr>
    <p:cSldViewPr>
      <p:cViewPr>
        <p:scale>
          <a:sx d="100" n="100"/>
          <a:sy d="100" n="100"/>
        </p:scale>
        <p:origin x="0" y="0"/>
      </p:cViewPr>
    </p:cSldViewPr>
  </p:slideViewPr>
</p:viewPr>
</file>

<file path=ppt/_rels/presentation.xml.rels><?xml version="1.0" encoding="UTF-8" standalone="yes"?>
<Relationships xmlns="http://schemas.openxmlformats.org/package/2006/relationships">
  <Relationship Id="rId1" Type="http://schemas.openxmlformats.org/officeDocument/2006/relationships/slideMaster" Target="slideMasters/slideMaster1.xml"/>
  <Relationship Id="rId2" Type="http://schemas.openxmlformats.org/officeDocument/2006/relationships/theme" Target="theme/theme1.xml"/>
  <Relationship Id="rId3" Type="http://schemas.openxmlformats.org/officeDocument/2006/relationships/slide" Target="slides/slide1.xml"/>
  <Relationship Id="rId4" Type="http://schemas.openxmlformats.org/officeDocument/2006/relationships/presProps" Target="presProps.xml"/>
  <Relationship Id="rId5" Type="http://schemas.openxmlformats.org/officeDocument/2006/relationships/viewProps" Target="viewProps.xml"/>
  <Relationship Id="rId6" Type="http://schemas.openxmlformats.org/officeDocument/2006/relationships/tableStyles" Target="tableStyles.xml"/>
</Relationships>

</file>

<file path=ppt/notesSlides/notesSlide1.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0" y="0"/>
            <a:ext cx="0" cy="0"/>
          </a:xfrm>
          <a:prstGeom prst="rect">
            <a:avLst/>
          </a:prstGeom>
          <a:noFill/>
          <a:ln w="12700">
            <a:solidFill>
              <a:prstClr val="black"/>
            </a:solidFill>
          </a:ln>
        </p:spPr>
      </p:sp>
      <p:sp>
        <p:nvSpPr>
          <p:cNvPr id="3" name="Notes Placeholder"/>
          <p:cNvSpPr>
            <a:spLocks noGrp="1"/>
          </p:cNvSpPr>
          <p:nvPr>
            <p:ph type="body" idx="1"/>
          </p:nvPr>
        </p:nvSpPr>
        <p:spPr>
          <a:xfrm>
            <a:off x="0" y="0"/>
            <a:ext cx="5486400" cy="3600450"/>
          </a:xfrm>
          <a:prstGeom prst="rect">
            <a:avLst/>
          </a:prstGeom>
        </p:spPr>
        <p:txBody>
          <a:bodyPr/>
          <a:lstStyle/>
          <a:p>
            <a:pPr algn="l" rtl="0" fontAlgn="base" marL="0" marR="0" indent="0" lvl="0">
              <a:lnSpc>
                <a:spcPct val="100000"/>
              </a:lnSpc>
              <a:spcBef>
                <a:spcPts val="0"/>
              </a:spcBef>
              <a:spcAft>
                <a:spcPts val="0"/>
              </a:spcAft>
            </a:pPr>
            <a:r>
              <a:rPr lang="en-US" sz="1000" spc="0" u="none">
                <a:solidFill>
                  <a:srgbClr val="000000">
                    <a:alpha val="100000"/>
                  </a:srgbClr>
                </a:solidFill>
                <a:latin typeface="Calibri"/>
              </a:rPr>
              <a:t><![CDATA[Introduction
Even though incidence of recurrent laryngeal nerve palsy (RLNP) is low, it affects importantly the quality of life of patients and remains one of main medicolegal litigation problems in surgery. Intraoperative neuromonitoring (IONM) has become widely accepted tool helping in recurrent laryngeal nerve identification, however no clear association of IONM with RLNP rate has been demonstrated. The aim of our study was to assess whether training in IONM influences rates of RNLP after thyroid surgery as an independent factor.
Material and methods
We analysed retrospectively 1235 patients who underwent thyroidectomy at the 1st Department of General and Endocrine Surgery, Medical University of Bialystok. Possible risk factors for RLNP were evaluated: application or not of IONM, the extent of surgery or thyroid pathology in correlation with surgeons’ experience in IONM (trained or untrained).
Results
There were 2351 nerves at risk (NAR) and 39 RNLP were diagnosed after thyroid surgery (1.66%). Surgeons trained in IONM performed 52.2% of all operations (1200 NAR) with 7 RLNP (0.58%), whereas not-trained had 32 RLNP for 1151 NAR (2.8%; p < 0.001). After 182 thyroidectomies (357 NAR) guided by IONM (14.7%) 3 RLNP were observed (0.84%) vs. 36 palsies per 1994 NAR without IONM (1.81%; p = 0.189). The highest danger of RLNP was reported after reoperations and the lowest after subtotal thyroidectomies. We found no association between thyroid pathology and RLNP rate.
Conclusions
According to our study training in IONM decreases chances of RLNP especially during total or near total thyroidectomy.
]]></a:t>
            </a:r>
          </a:p>
        </p:txBody>
      </p:sp>
    </p:spTree>
  </p:cSld>
</p:notes>
</file>

<file path=ppt/slideLayouts/_rels/slideLayout1.xml.rels><?xml version="1.0" encoding="UTF-8" standalone="yes"?>
<Relationships xmlns="http://schemas.openxmlformats.org/package/2006/relationships">
  <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theme" Target="../theme/theme1.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472347985" r:id="rId1"/>
  </p:sldLayoutIdLst>
  <p:txStyles>
    <p:titleStyle>
      <a:lvl1pPr algn="ctr">
        <a:defRPr sz="4400" kern="1200">
          <a:solidFill>
            <a:schemeClr val="lt1"/>
          </a:solidFill>
        </a:defRPr>
      </a:lvl1pPr>
      <a:extLst/>
    </p:titleStyle>
    <p:bodyStyle>
      <a:lvl1pPr algn="ctr" indent="-324900">
        <a:defRPr sz="3200" kern="1200">
          <a:solidFill>
            <a:schemeClr val="tx1"/>
          </a:solidFill>
        </a:defRPr>
      </a:lvl1pPr>
      <a:extLst/>
    </p:bodyStyle>
    <p:otherStyle>
      <a:defPPr algn="ctr">
        <a:defRPr kern="1200">
          <a:solidFill>
            <a:schemeClr val="tx1"/>
          </a:solidFill>
        </a:defRPr>
      </a:defPPr>
      <a:extLst/>
    </p:otherStyle>
  </p:txStyles>
</p:sldMaster>
</file>

<file path=ppt/slides/_rels/slide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image" Target="../media/94573_b4b671.jpg"/>
  <Relationship Id="rId3" Type="http://schemas.openxmlformats.org/officeDocument/2006/relationships/image" Target="../media/ams-logo-new-js2.png"/>
  <Relationship Id="rId4" Type="http://schemas.openxmlformats.org/officeDocument/2006/relationships/notesSlide" Target="../notesSlides/notesSlide1.xml"/>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95250"/>
          <a:ext cx="9144000" cy="6858000"/>
          <a:chOff x="0" y="95250"/>
          <a:chExt cx="9144000" cy="6858000"/>
        </a:xfrm>
      </p:grpSpPr>
      <p:sp>
        <p:nvSpPr>
          <p:cNvPr id="1" name=""/>
          <p:cNvSpPr txBox="1"/>
          <p:nvPr/>
        </p:nvSpPr>
        <p:spPr>
          <a:xfrm>
            <a:off x="285750" y="95250"/>
            <a:ext cx="8572500" cy="762000"/>
          </a:xfrm>
          <a:prstGeom prst="rect">
            <a:avLst/>
          </a:prstGeom>
          <a:noFill/>
        </p:spPr>
        <p:txBody>
          <a:bodyPr rtlCol="0" bIns="45720" lIns="91440" rIns="91440" tIns="45720">
            <a:spAutoFit/>
          </a:bodyPr>
          <a:lstStyle/>
          <a:p>
            <a:pPr algn="ctr" rtl="0" fontAlgn="base" marL="0" marR="0" indent="0" lvl="0">
              <a:lnSpc>
                <a:spcPct val="100000"/>
              </a:lnSpc>
              <a:spcBef>
                <a:spcPts val="0"/>
              </a:spcBef>
              <a:spcAft>
                <a:spcPts val="0"/>
              </a:spcAft>
            </a:pPr>
            <a:r>
              <a:rPr lang="en-US" sz="1400" spc="0" u="none">
                <a:solidFill>
                  <a:srgbClr val="000000">
                    <a:alpha val="100000"/>
                  </a:srgbClr>
                </a:solidFill>
                <a:latin typeface="Calibri"/>
              </a:rPr>
              <a:t><![CDATA[Training in intraoperative neuromonitoring of recurrent laryngeal nerves reduces the risk of their injury during thyroid surgery]]></a:t>
            </a:r>
          </a:p>
        </p:txBody>
      </p:sp>
      <p:cxnSp>
        <p:nvCxnSpPr>
          <p:cNvPr id="2" name=""/>
          <p:cNvCxnSpPr/>
          <p:nvPr/>
        </p:nvCxnSpPr>
        <p:spPr>
          <a:xfrm>
            <a:off x="0" y="6000750"/>
            <a:ext cx="9144000" cy="0"/>
          </a:xfrm>
          <a:prstGeom prst="line">
            <a:avLst/>
          </a:prstGeom>
          <a:ln w="12700" cap="flat" cmpd="sng" algn="ctr">
            <a:solidFill>
              <a:srgbClr val="DDDDDD">
                <a:alpha val="100000"/>
              </a:srgbClr>
            </a:solidFill>
            <a:prstDash val="solid"/>
            <a:round/>
            <a:headEnd type="none" w="med" len="med"/>
            <a:tailEnd type="none" w="med" len="med"/>
          </a:ln>
        </p:spPr>
      </p:cxnSp>
      <p:pic>
        <p:nvPicPr>
          <p:cNvPr id="3" name="PHPPresentation logo" descr="PHPPresentation logo"/>
          <p:cNvPicPr>
            <a:picLocks noChangeAspect="1"/>
          </p:cNvPicPr>
          <p:nvPr/>
        </p:nvPicPr>
        <p:blipFill>
          <a:blip r:embed="rId2"/>
          <a:stretch>
            <a:fillRect/>
          </a:stretch>
        </p:blipFill>
        <p:spPr>
          <a:xfrm>
            <a:off x="3143250" y="952500"/>
            <a:ext cx="2857500" cy="1924050"/>
          </a:xfrm>
          <a:prstGeom prst="rect">
            <a:avLst/>
          </a:prstGeom>
          <a:noFill/>
          <a:effectLst>
            <a:outerShdw blurRad="57150" dist="95250" dir="2700000" algn="br" rotWithShape="0">
              <a:srgbClr val="000000">
                <a:alpha val="50000"/>
              </a:srgbClr>
            </a:outerShdw>
          </a:effectLst>
        </p:spPr>
      </p:pic>
      <p:sp>
        <p:nvSpPr>
          <p:cNvPr id="4" name=""/>
          <p:cNvSpPr txBox="1"/>
          <p:nvPr/>
        </p:nvSpPr>
        <p:spPr>
          <a:xfrm>
            <a:off x="0" y="6000750"/>
            <a:ext cx="7239000" cy="857250"/>
          </a:xfrm>
          <a:prstGeom prst="rect">
            <a:avLst/>
          </a:prstGeom>
          <a:noFill/>
        </p:spPr>
        <p:txBody>
          <a:bodyPr anchor="ctr" rtlCol="0" bIns="45720" lIns="91440" rIns="91440" tIns="45720">
            <a:spAutoFit/>
          </a:bodyPr>
          <a:lstStyle/>
          <a:p>
            <a:pPr algn="l" rtl="0" fontAlgn="ctr" marL="190500" marR="0" indent="0" lvl="0">
              <a:lnSpc>
                <a:spcPct val="100000"/>
              </a:lnSpc>
              <a:spcBef>
                <a:spcPts val="0"/>
              </a:spcBef>
              <a:spcAft>
                <a:spcPts val="0"/>
              </a:spcAft>
            </a:pPr>
            <a:r>
              <a:rPr lang="en-US" b="1" sz="1400" spc="0" u="none">
                <a:solidFill>
                  <a:srgbClr val="000000">
                    <a:alpha val="100000"/>
                  </a:srgbClr>
                </a:solidFill>
                <a:latin typeface="Calibri"/>
              </a:rPr>
              <a:t><![CDATA[DOI: ]]></a:t>
            </a:r>
            <a:r>
              <a:rPr lang="en-US" sz="1400" spc="0" u="none">
                <a:solidFill>
                  <a:srgbClr val="000000">
                    <a:alpha val="100000"/>
                  </a:srgbClr>
                </a:solidFill>
                <a:latin typeface="Calibri"/>
              </a:rPr>
              <a:t><![CDATA[10.5114/aoms.2019.85737]]></a:t>
            </a:r>
          </a:p>
          <a:p>
            <a:pPr algn="l" rtl="0" fontAlgn="ctr" marL="190500" marR="0" indent="0" lvl="0">
              <a:lnSpc>
                <a:spcPct val="100000"/>
              </a:lnSpc>
              <a:spcBef>
                <a:spcPts val="0"/>
              </a:spcBef>
              <a:spcAft>
                <a:spcPts val="0"/>
              </a:spcAft>
            </a:pPr>
            <a:r>
              <a:rPr lang="en-US" sz="1200" spc="0" u="none">
                <a:solidFill>
                  <a:srgbClr val="000000">
                    <a:alpha val="100000"/>
                  </a:srgbClr>
                </a:solidFill>
                <a:latin typeface="Calibri"/>
              </a:rPr>
              <a:t><![CDATA[Arch Med Sci 2021;17(5):1294-1302]]></a:t>
            </a:r>
          </a:p>
        </p:txBody>
      </p:sp>
      <p:pic>
        <p:nvPicPr>
          <p:cNvPr id="5" name="" descr=""/>
          <p:cNvPicPr>
            <a:picLocks noChangeAspect="1"/>
          </p:cNvPicPr>
          <p:nvPr/>
        </p:nvPicPr>
        <p:blipFill>
          <a:blip r:embed="rId3"/>
          <a:stretch>
            <a:fillRect/>
          </a:stretch>
        </p:blipFill>
        <p:spPr>
          <a:xfrm>
            <a:off x="7715250" y="6581775"/>
            <a:ext cx="952500" cy="180975"/>
          </a:xfrm>
          <a:prstGeom prst="rect">
            <a:avLst/>
          </a:prstGeom>
          <a:noFill/>
        </p:spPr>
      </p:pic>
    </p:spTree>
  </p:cSld>
  <p:clrMapOvr>
    <a:masterClrMapping/>
  </p:clrMapOvr>
</p:sld>
</file>

<file path=ppt/theme/theme1.xml><?xml version="1.0" encoding="utf-8"?>
<a:theme xmlns:a="http://schemas.openxmlformats.org/drawingml/2006/main" name="Theme70">
  <a:themeElements>
    <a:clrScheme name="Theme70">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Theme70">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Theme70">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r="5400000" dist="20000" rotWithShape="0">
              <a:srgbClr val="000000">
                <a:alpha val="38000"/>
              </a:srgbClr>
            </a:outerShdw>
          </a:effectLst>
        </a:effectStyle>
        <a:effectStyle>
          <a:effectLst>
            <a:outerShdw blurRad="40000" dir="5400000" dist="23000" rotWithShape="0">
              <a:srgbClr val="000000">
                <a:alpha val="35"/>
              </a:srgbClr>
            </a:outerShdw>
          </a:effectLst>
        </a:effectStyle>
        <a:effectStyle>
          <a:effectLst>
            <a:outerShdw blurRad="40000" dir="5400000" dist="23000" rotWithShape="0">
              <a:srgbClr val="000000">
                <a:alpha val="35000"/>
              </a:srgbClr>
            </a:outerShdw>
          </a:effectLst>
          <a:scene3d>
            <a:camera prst="orthographicFront">
              <a:rot lat="0" lon="0" rev="0"/>
            </a:camera>
            <a:lightRig dir="t" rig="threePt">
              <a:rot lat="0" lon="0" rev="1200000"/>
            </a:lightRig>
          </a:scene3d>
          <a:sp3d>
            <a:bevelT h="25400" w="635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b="180000" l="50000" r="50000" t="-80000"/>
          </a:path>
        </a:gradFill>
        <a:gradFill rotWithShape="1">
          <a:gsLst>
            <a:gs pos="0">
              <a:schemeClr val="phClr">
                <a:tint val="80000"/>
                <a:satMod val="300000"/>
              </a:schemeClr>
            </a:gs>
            <a:gs pos="100000">
              <a:schemeClr val="phClr">
                <a:shade val="30000"/>
                <a:satMod val="200000"/>
              </a:schemeClr>
            </a:gs>
          </a:gsLst>
          <a:path path="circle">
            <a:fillToRect b="50000" l="50000" r="50000" t="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Application>Microsoft Office PowerPoint</Application>
  <Slides>1</Slides>
  <ScaleCrop>false</ScaleCrop>
  <HeadingPairs>
    <vt:vector size="4" baseType="variant">
      <vt:variant>
        <vt:lpstr>Theme</vt:lpstr>
      </vt:variant>
      <vt:variant>
        <vt:i4>1</vt:i4>
      </vt:variant>
      <vt:variant>
        <vt:lpstr>Slide Titles</vt:lpstr>
      </vt:variant>
      <vt:variant>
        <vt:i4>1</vt:i4>
      </vt:variant>
    </vt:vector>
  </HeadingPairs>
  <TitlesOfParts>
    <vt:vector size="1" baseType="lpstr">
      <vt:lpstr>Office Theme</vt:lpstr>
    </vt:vector>
  </TitlesOfParts>
  <Company>Microsoft Corporation</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Unknown Creator</dc:creator>
  <cp:lastModifiedBy>Unknown Creator</cp:lastModifiedBy>
  <dcterms:created xsi:type="dcterms:W3CDTF">2026-07-06T09:55:12Z</dcterms:created>
  <dcterms:modified xsi:type="dcterms:W3CDTF">2026-07-06T09:55:12Z</dcterms:modified>
  <dc:title>Untitled Presentation</dc:title>
  <dc:description/>
  <dc:subject/>
  <cp:keywords/>
  <cp:category/>
</cp:coreProperties>
</file>

<file path=docProps/custom.xml><?xml version="1.0" encoding="utf-8"?>
<Properties xmlns="http://schemas.openxmlformats.org/officeDocument/2006/custom-properties" xmlns:vt="http://schemas.openxmlformats.org/officeDocument/2006/docPropsVTypes"/>
</file>